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1"/>
  </p:notesMasterIdLst>
  <p:sldIdLst>
    <p:sldId id="393" r:id="rId2"/>
    <p:sldId id="412" r:id="rId3"/>
    <p:sldId id="419" r:id="rId4"/>
    <p:sldId id="416" r:id="rId5"/>
    <p:sldId id="415" r:id="rId6"/>
    <p:sldId id="420" r:id="rId7"/>
    <p:sldId id="421" r:id="rId8"/>
    <p:sldId id="414" r:id="rId9"/>
    <p:sldId id="422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D5DBE8"/>
    <a:srgbClr val="EBEEF4"/>
    <a:srgbClr val="FFFF99"/>
    <a:srgbClr val="FF604F"/>
    <a:srgbClr val="404040"/>
    <a:srgbClr val="FFC000"/>
    <a:srgbClr val="F9D813"/>
    <a:srgbClr val="99FF66"/>
    <a:srgbClr val="FFD24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40" autoAdjust="0"/>
    <p:restoredTop sz="91933" autoAdjust="0"/>
  </p:normalViewPr>
  <p:slideViewPr>
    <p:cSldViewPr>
      <p:cViewPr varScale="1">
        <p:scale>
          <a:sx n="110" d="100"/>
          <a:sy n="110" d="100"/>
        </p:scale>
        <p:origin x="-8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FDFC4-68CD-4E90-9615-BCBDBD26F582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DB757-A237-4213-9C92-4CD6870D04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733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8470D-44A9-42E1-8851-4152A5D3760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731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5E7-05AE-44AF-AFCC-80D111E46ABD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5F11-9056-4B98-A83D-76D9F5DFC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726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5E7-05AE-44AF-AFCC-80D111E46ABD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5F11-9056-4B98-A83D-76D9F5DFC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96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5E7-05AE-44AF-AFCC-80D111E46ABD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5F11-9056-4B98-A83D-76D9F5DFC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589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5E7-05AE-44AF-AFCC-80D111E46ABD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5F11-9056-4B98-A83D-76D9F5DFC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78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5E7-05AE-44AF-AFCC-80D111E46ABD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5F11-9056-4B98-A83D-76D9F5DFC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655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5E7-05AE-44AF-AFCC-80D111E46ABD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5F11-9056-4B98-A83D-76D9F5DFC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20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5E7-05AE-44AF-AFCC-80D111E46ABD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5F11-9056-4B98-A83D-76D9F5DFC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09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5E7-05AE-44AF-AFCC-80D111E46ABD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5F11-9056-4B98-A83D-76D9F5DFC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08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5E7-05AE-44AF-AFCC-80D111E46ABD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5F11-9056-4B98-A83D-76D9F5DFC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22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5E7-05AE-44AF-AFCC-80D111E46ABD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5F11-9056-4B98-A83D-76D9F5DFC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709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5E7-05AE-44AF-AFCC-80D111E46ABD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5F11-9056-4B98-A83D-76D9F5DFC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84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A5E7-05AE-44AF-AFCC-80D111E46ABD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15F11-9056-4B98-A83D-76D9F5DFC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205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4961E.552DD7C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le:///\\FileManager\RfidService_Data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043608" y="2204864"/>
            <a:ext cx="7355160" cy="92211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TW" sz="3600" b="1" dirty="0" smtClean="0"/>
              <a:t>Пистолетная Рукоять с </a:t>
            </a:r>
            <a:r>
              <a:rPr lang="en-US" altLang="zh-TW" sz="3600" b="1" dirty="0" smtClean="0"/>
              <a:t>UHF </a:t>
            </a:r>
            <a:r>
              <a:rPr lang="ru-RU" altLang="zh-TW" sz="3600" b="1" dirty="0" smtClean="0"/>
              <a:t>Считывателем для </a:t>
            </a:r>
            <a:r>
              <a:rPr lang="en-US" altLang="zh-TW" sz="3600" b="1" dirty="0" smtClean="0"/>
              <a:t>RK25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26730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ï$1îďè">
            <a:extLst>
              <a:ext uri="{FF2B5EF4-FFF2-40B4-BE49-F238E27FC236}">
                <a16:creationId xmlns:a16="http://schemas.microsoft.com/office/drawing/2014/main" xmlns="" id="{2BA8483B-ED50-48FE-915C-04AEAC6642A7}"/>
              </a:ext>
            </a:extLst>
          </p:cNvPr>
          <p:cNvSpPr/>
          <p:nvPr/>
        </p:nvSpPr>
        <p:spPr>
          <a:xfrm>
            <a:off x="267222" y="5519538"/>
            <a:ext cx="378042" cy="378042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6" name="ï$1îďè">
            <a:extLst>
              <a:ext uri="{FF2B5EF4-FFF2-40B4-BE49-F238E27FC236}">
                <a16:creationId xmlns:a16="http://schemas.microsoft.com/office/drawing/2014/main" xmlns="" id="{2BA8483B-ED50-48FE-915C-04AEAC6642A7}"/>
              </a:ext>
            </a:extLst>
          </p:cNvPr>
          <p:cNvSpPr/>
          <p:nvPr/>
        </p:nvSpPr>
        <p:spPr>
          <a:xfrm>
            <a:off x="5789564" y="5519538"/>
            <a:ext cx="378042" cy="378042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4" name="ï$1îďè">
            <a:extLst>
              <a:ext uri="{FF2B5EF4-FFF2-40B4-BE49-F238E27FC236}">
                <a16:creationId xmlns:a16="http://schemas.microsoft.com/office/drawing/2014/main" xmlns="" id="{2BA8483B-ED50-48FE-915C-04AEAC6642A7}"/>
              </a:ext>
            </a:extLst>
          </p:cNvPr>
          <p:cNvSpPr/>
          <p:nvPr/>
        </p:nvSpPr>
        <p:spPr>
          <a:xfrm>
            <a:off x="267222" y="4612274"/>
            <a:ext cx="378042" cy="378042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1" name="ïŝľîḍê">
            <a:extLst>
              <a:ext uri="{FF2B5EF4-FFF2-40B4-BE49-F238E27FC236}">
                <a16:creationId xmlns:a16="http://schemas.microsoft.com/office/drawing/2014/main" xmlns="" id="{51DF4724-3A4F-4D7E-939A-71E884DD29F0}"/>
              </a:ext>
            </a:extLst>
          </p:cNvPr>
          <p:cNvSpPr/>
          <p:nvPr/>
        </p:nvSpPr>
        <p:spPr>
          <a:xfrm>
            <a:off x="5789564" y="4581128"/>
            <a:ext cx="378042" cy="378042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" name="群組 1"/>
          <p:cNvGrpSpPr/>
          <p:nvPr/>
        </p:nvGrpSpPr>
        <p:grpSpPr>
          <a:xfrm>
            <a:off x="0" y="1484784"/>
            <a:ext cx="9144000" cy="1985963"/>
            <a:chOff x="0" y="1484784"/>
            <a:chExt cx="9144000" cy="1985963"/>
          </a:xfrm>
        </p:grpSpPr>
        <p:sp>
          <p:nvSpPr>
            <p:cNvPr id="4" name="îśḷïḑé">
              <a:extLst>
                <a:ext uri="{FF2B5EF4-FFF2-40B4-BE49-F238E27FC236}">
                  <a16:creationId xmlns:a16="http://schemas.microsoft.com/office/drawing/2014/main" xmlns="" id="{DBA59FC5-A097-44F8-9898-9A5697ED4CBE}"/>
                </a:ext>
              </a:extLst>
            </p:cNvPr>
            <p:cNvSpPr/>
            <p:nvPr/>
          </p:nvSpPr>
          <p:spPr>
            <a:xfrm>
              <a:off x="0" y="1484784"/>
              <a:ext cx="9144000" cy="1985963"/>
            </a:xfrm>
            <a:prstGeom prst="rect">
              <a:avLst/>
            </a:prstGeom>
            <a:pattFill prst="pct5">
              <a:fgClr>
                <a:srgbClr val="E4E6EA"/>
              </a:fgClr>
              <a:bgClr>
                <a:srgbClr val="ADB5BF"/>
              </a:bgClr>
            </a:patt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pic>
          <p:nvPicPr>
            <p:cNvPr id="53" name="Picture 4" descr="C:\Users\Oona.lin\Desktop\UHF Application\圖片3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295" r="11045"/>
            <a:stretch/>
          </p:blipFill>
          <p:spPr bwMode="auto">
            <a:xfrm>
              <a:off x="215268" y="1577765"/>
              <a:ext cx="1728488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79514" y="1577765"/>
              <a:ext cx="1728488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Image result for retail with RFID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272251" y="1577765"/>
              <a:ext cx="172849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6" descr="Image result for asset management with RFID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508007" y="1577765"/>
              <a:ext cx="1728488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8" descr="Related image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743760" y="1577765"/>
              <a:ext cx="172849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ï$1îďè">
            <a:extLst>
              <a:ext uri="{FF2B5EF4-FFF2-40B4-BE49-F238E27FC236}">
                <a16:creationId xmlns:a16="http://schemas.microsoft.com/office/drawing/2014/main" xmlns="" id="{2BA8483B-ED50-48FE-915C-04AEAC6642A7}"/>
              </a:ext>
            </a:extLst>
          </p:cNvPr>
          <p:cNvSpPr/>
          <p:nvPr/>
        </p:nvSpPr>
        <p:spPr>
          <a:xfrm>
            <a:off x="251520" y="3710428"/>
            <a:ext cx="378042" cy="378042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ïŝľîḍê">
            <a:extLst>
              <a:ext uri="{FF2B5EF4-FFF2-40B4-BE49-F238E27FC236}">
                <a16:creationId xmlns:a16="http://schemas.microsoft.com/office/drawing/2014/main" xmlns="" id="{51DF4724-3A4F-4D7E-939A-71E884DD29F0}"/>
              </a:ext>
            </a:extLst>
          </p:cNvPr>
          <p:cNvSpPr/>
          <p:nvPr/>
        </p:nvSpPr>
        <p:spPr>
          <a:xfrm>
            <a:off x="5796136" y="3664250"/>
            <a:ext cx="378042" cy="378042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ïsḻíḍé">
            <a:extLst>
              <a:ext uri="{FF2B5EF4-FFF2-40B4-BE49-F238E27FC236}">
                <a16:creationId xmlns:a16="http://schemas.microsoft.com/office/drawing/2014/main" xmlns="" id="{08184791-9B62-4589-BBFC-A8987B54583B}"/>
              </a:ext>
            </a:extLst>
          </p:cNvPr>
          <p:cNvSpPr/>
          <p:nvPr/>
        </p:nvSpPr>
        <p:spPr bwMode="auto">
          <a:xfrm>
            <a:off x="656694" y="3815305"/>
            <a:ext cx="2662413" cy="64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ru-RU" altLang="zh-TW" sz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Рукоять</a:t>
            </a:r>
            <a:r>
              <a:rPr lang="en-US" altLang="zh-TW" sz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en-US" altLang="zh-TW" sz="1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151 x 80 x 153</a:t>
            </a:r>
          </a:p>
          <a:p>
            <a:r>
              <a:rPr lang="ru-RU" altLang="zh-TW" sz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Вес</a:t>
            </a:r>
            <a:r>
              <a:rPr lang="en-US" altLang="zh-TW" sz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: 400</a:t>
            </a:r>
            <a:r>
              <a:rPr lang="ru-RU" altLang="zh-TW" sz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г</a:t>
            </a:r>
            <a:r>
              <a:rPr lang="en-US" altLang="zh-TW" sz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en-US" altLang="zh-CN" sz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0" name="iSľiḋe">
            <a:extLst>
              <a:ext uri="{FF2B5EF4-FFF2-40B4-BE49-F238E27FC236}">
                <a16:creationId xmlns:a16="http://schemas.microsoft.com/office/drawing/2014/main" xmlns="" id="{C5BDC594-1F4E-47EF-854E-B00D882E4F0F}"/>
              </a:ext>
            </a:extLst>
          </p:cNvPr>
          <p:cNvSpPr/>
          <p:nvPr/>
        </p:nvSpPr>
        <p:spPr bwMode="auto">
          <a:xfrm>
            <a:off x="6201310" y="3766172"/>
            <a:ext cx="2662413" cy="64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ru-RU" altLang="zh-CN" sz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Съемный аккумулятор</a:t>
            </a:r>
            <a:endParaRPr lang="en-US" altLang="zh-CN" sz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3,000</a:t>
            </a:r>
            <a:r>
              <a:rPr lang="ru-RU" altLang="zh-CN" sz="1200" dirty="0" err="1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мАч</a:t>
            </a:r>
            <a:endParaRPr lang="en-US" altLang="zh-CN" sz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îslïḓe">
            <a:extLst>
              <a:ext uri="{FF2B5EF4-FFF2-40B4-BE49-F238E27FC236}">
                <a16:creationId xmlns:a16="http://schemas.microsoft.com/office/drawing/2014/main" xmlns="" id="{E31AF8ED-2A23-4BE8-8FC5-971B0408AA53}"/>
              </a:ext>
            </a:extLst>
          </p:cNvPr>
          <p:cNvSpPr/>
          <p:nvPr/>
        </p:nvSpPr>
        <p:spPr bwMode="auto">
          <a:xfrm>
            <a:off x="6201310" y="4751416"/>
            <a:ext cx="2662413" cy="64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IP54</a:t>
            </a:r>
          </a:p>
          <a:p>
            <a:pPr>
              <a:lnSpc>
                <a:spcPct val="120000"/>
              </a:lnSpc>
            </a:pPr>
            <a:r>
              <a:rPr lang="ru-RU" altLang="zh-CN" sz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Падение с </a:t>
            </a:r>
            <a:r>
              <a:rPr lang="en-US" altLang="zh-CN" sz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1.2</a:t>
            </a:r>
            <a:r>
              <a:rPr lang="ru-RU" altLang="zh-CN" sz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м</a:t>
            </a:r>
            <a:endParaRPr lang="en-US" altLang="zh-CN" sz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" name="íṩ1ïḍè">
            <a:extLst>
              <a:ext uri="{FF2B5EF4-FFF2-40B4-BE49-F238E27FC236}">
                <a16:creationId xmlns:a16="http://schemas.microsoft.com/office/drawing/2014/main" xmlns="" id="{164247C5-84AD-41B8-8A7B-83906B211996}"/>
              </a:ext>
            </a:extLst>
          </p:cNvPr>
          <p:cNvSpPr/>
          <p:nvPr/>
        </p:nvSpPr>
        <p:spPr bwMode="auto">
          <a:xfrm>
            <a:off x="6201310" y="5736661"/>
            <a:ext cx="2662413" cy="64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ru-RU" altLang="zh-CN" sz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Дальность считывания</a:t>
            </a:r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: </a:t>
            </a:r>
            <a:r>
              <a:rPr lang="ru-RU" altLang="zh-CN" sz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до</a:t>
            </a:r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8</a:t>
            </a:r>
            <a:r>
              <a:rPr lang="ru-RU" altLang="zh-CN" sz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м</a:t>
            </a:r>
            <a:endParaRPr lang="en-US" altLang="zh-CN" sz="12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altLang="zh-CN" sz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Скорость считывания</a:t>
            </a:r>
            <a:r>
              <a:rPr lang="en-US" altLang="zh-CN" sz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ru-RU" altLang="zh-CN" sz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до 7</a:t>
            </a:r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00+ </a:t>
            </a:r>
            <a:r>
              <a:rPr lang="ru-RU" altLang="zh-CN" sz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меток в сек.</a:t>
            </a:r>
            <a:endParaRPr lang="en-US" altLang="zh-CN" sz="1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iṣlíḍê">
            <a:extLst>
              <a:ext uri="{FF2B5EF4-FFF2-40B4-BE49-F238E27FC236}">
                <a16:creationId xmlns:a16="http://schemas.microsoft.com/office/drawing/2014/main" xmlns="" id="{01C071B0-7F83-4878-B90F-E6609530A620}"/>
              </a:ext>
            </a:extLst>
          </p:cNvPr>
          <p:cNvSpPr txBox="1"/>
          <p:nvPr/>
        </p:nvSpPr>
        <p:spPr bwMode="auto">
          <a:xfrm>
            <a:off x="645264" y="3538726"/>
            <a:ext cx="2662413" cy="30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zh-CN" sz="1500" b="1" dirty="0" smtClean="0">
                <a:solidFill>
                  <a:schemeClr val="accent1"/>
                </a:solidFill>
              </a:rPr>
              <a:t>Размеры</a:t>
            </a:r>
            <a:r>
              <a:rPr lang="en-US" altLang="zh-CN" sz="1500" b="1" dirty="0" smtClean="0">
                <a:solidFill>
                  <a:schemeClr val="accent1"/>
                </a:solidFill>
              </a:rPr>
              <a:t> </a:t>
            </a:r>
            <a:r>
              <a:rPr lang="ru-RU" altLang="zh-CN" sz="1500" b="1" dirty="0" smtClean="0">
                <a:solidFill>
                  <a:schemeClr val="accent1"/>
                </a:solidFill>
              </a:rPr>
              <a:t>и</a:t>
            </a:r>
            <a:r>
              <a:rPr lang="en-US" altLang="zh-CN" sz="1500" b="1" dirty="0" smtClean="0">
                <a:solidFill>
                  <a:schemeClr val="accent1"/>
                </a:solidFill>
              </a:rPr>
              <a:t> </a:t>
            </a:r>
            <a:r>
              <a:rPr lang="ru-RU" altLang="zh-CN" sz="1500" b="1" dirty="0" smtClean="0">
                <a:solidFill>
                  <a:schemeClr val="accent1"/>
                </a:solidFill>
              </a:rPr>
              <a:t>Вес</a:t>
            </a:r>
            <a:endParaRPr lang="en-US" altLang="zh-CN" sz="1500" b="1" dirty="0">
              <a:solidFill>
                <a:schemeClr val="accent1"/>
              </a:solidFill>
            </a:endParaRPr>
          </a:p>
        </p:txBody>
      </p:sp>
      <p:sp>
        <p:nvSpPr>
          <p:cNvPr id="31" name="ïṡḷîdé">
            <a:extLst>
              <a:ext uri="{FF2B5EF4-FFF2-40B4-BE49-F238E27FC236}">
                <a16:creationId xmlns:a16="http://schemas.microsoft.com/office/drawing/2014/main" xmlns="" id="{94592BEC-9958-4F3E-BC59-9EFC3000E6C6}"/>
              </a:ext>
            </a:extLst>
          </p:cNvPr>
          <p:cNvSpPr txBox="1"/>
          <p:nvPr/>
        </p:nvSpPr>
        <p:spPr bwMode="auto">
          <a:xfrm>
            <a:off x="6201310" y="3516320"/>
            <a:ext cx="2662413" cy="30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rmAutofit fontScale="92500"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zh-CN" sz="1600" b="1" dirty="0" smtClean="0">
                <a:solidFill>
                  <a:schemeClr val="accent1"/>
                </a:solidFill>
              </a:rPr>
              <a:t>Батарея</a:t>
            </a:r>
            <a:endParaRPr lang="en-US" altLang="zh-CN" sz="1600" b="1" dirty="0">
              <a:solidFill>
                <a:schemeClr val="accent1"/>
              </a:solidFill>
            </a:endParaRPr>
          </a:p>
        </p:txBody>
      </p:sp>
      <p:sp>
        <p:nvSpPr>
          <p:cNvPr id="29" name="îṣļîḑê">
            <a:extLst>
              <a:ext uri="{FF2B5EF4-FFF2-40B4-BE49-F238E27FC236}">
                <a16:creationId xmlns:a16="http://schemas.microsoft.com/office/drawing/2014/main" xmlns="" id="{64EE1089-7437-4675-961B-86CF2E71F86A}"/>
              </a:ext>
            </a:extLst>
          </p:cNvPr>
          <p:cNvSpPr txBox="1"/>
          <p:nvPr/>
        </p:nvSpPr>
        <p:spPr bwMode="auto">
          <a:xfrm>
            <a:off x="6201310" y="4467736"/>
            <a:ext cx="2662413" cy="30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zh-TW" sz="1500" b="1" dirty="0" smtClean="0">
                <a:solidFill>
                  <a:schemeClr val="accent1"/>
                </a:solidFill>
              </a:rPr>
              <a:t>Защищенность</a:t>
            </a:r>
            <a:endParaRPr lang="en-US" altLang="zh-CN" sz="1500" b="1" dirty="0">
              <a:solidFill>
                <a:schemeClr val="accent1"/>
              </a:solidFill>
            </a:endParaRPr>
          </a:p>
        </p:txBody>
      </p:sp>
      <p:sp>
        <p:nvSpPr>
          <p:cNvPr id="27" name="í$ľîḋe">
            <a:extLst>
              <a:ext uri="{FF2B5EF4-FFF2-40B4-BE49-F238E27FC236}">
                <a16:creationId xmlns:a16="http://schemas.microsoft.com/office/drawing/2014/main" xmlns="" id="{CC180203-6789-4AAD-9A75-4B3DC5B88C19}"/>
              </a:ext>
            </a:extLst>
          </p:cNvPr>
          <p:cNvSpPr txBox="1"/>
          <p:nvPr/>
        </p:nvSpPr>
        <p:spPr bwMode="auto">
          <a:xfrm>
            <a:off x="6201310" y="5442012"/>
            <a:ext cx="2662413" cy="30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zh-CN" sz="1500" b="1" dirty="0" smtClean="0">
                <a:solidFill>
                  <a:schemeClr val="accent1"/>
                </a:solidFill>
              </a:rPr>
              <a:t>Параметры считывания</a:t>
            </a:r>
            <a:endParaRPr lang="en-US" altLang="zh-CN" sz="1500" b="1" dirty="0">
              <a:solidFill>
                <a:schemeClr val="accent1"/>
              </a:solidFill>
            </a:endParaRPr>
          </a:p>
        </p:txBody>
      </p:sp>
      <p:sp>
        <p:nvSpPr>
          <p:cNvPr id="24" name="íśľiḑe">
            <a:extLst>
              <a:ext uri="{FF2B5EF4-FFF2-40B4-BE49-F238E27FC236}">
                <a16:creationId xmlns:a16="http://schemas.microsoft.com/office/drawing/2014/main" xmlns="" id="{0EEAB81C-4911-434D-B745-D01AEAFD1096}"/>
              </a:ext>
            </a:extLst>
          </p:cNvPr>
          <p:cNvSpPr/>
          <p:nvPr/>
        </p:nvSpPr>
        <p:spPr>
          <a:xfrm>
            <a:off x="637849" y="4820012"/>
            <a:ext cx="2592288" cy="40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</a:rPr>
              <a:t>Антенна с круговой поляризацией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altLang="zh-CN" sz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Дугообразный диапазон считывания</a:t>
            </a:r>
            <a:endParaRPr lang="en-US" altLang="zh-CN" sz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5" name="î$1íďe">
            <a:extLst>
              <a:ext uri="{FF2B5EF4-FFF2-40B4-BE49-F238E27FC236}">
                <a16:creationId xmlns:a16="http://schemas.microsoft.com/office/drawing/2014/main" xmlns="" id="{227EAFA7-6BD8-421F-8FAF-A543E0A1C3A7}"/>
              </a:ext>
            </a:extLst>
          </p:cNvPr>
          <p:cNvSpPr txBox="1"/>
          <p:nvPr/>
        </p:nvSpPr>
        <p:spPr bwMode="auto">
          <a:xfrm>
            <a:off x="649278" y="4542264"/>
            <a:ext cx="2909041" cy="33135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zh-CN" sz="1500" b="1" dirty="0">
                <a:solidFill>
                  <a:schemeClr val="accent1"/>
                </a:solidFill>
              </a:rPr>
              <a:t>UHF </a:t>
            </a:r>
            <a:r>
              <a:rPr lang="ru-RU" altLang="zh-CN" sz="1500" b="1" dirty="0" smtClean="0">
                <a:solidFill>
                  <a:schemeClr val="accent1"/>
                </a:solidFill>
              </a:rPr>
              <a:t>Антенна</a:t>
            </a:r>
            <a:endParaRPr lang="en-US" altLang="zh-CN" sz="15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166" y="2724090"/>
            <a:ext cx="3006970" cy="293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battery_319925"/>
          <p:cNvSpPr>
            <a:spLocks noChangeAspect="1"/>
          </p:cNvSpPr>
          <p:nvPr/>
        </p:nvSpPr>
        <p:spPr bwMode="auto">
          <a:xfrm>
            <a:off x="5929280" y="3741671"/>
            <a:ext cx="111755" cy="223200"/>
          </a:xfrm>
          <a:custGeom>
            <a:avLst/>
            <a:gdLst>
              <a:gd name="T0" fmla="*/ 3129 w 3413"/>
              <a:gd name="T1" fmla="*/ 853 h 6827"/>
              <a:gd name="T2" fmla="*/ 2844 w 3413"/>
              <a:gd name="T3" fmla="*/ 853 h 6827"/>
              <a:gd name="T4" fmla="*/ 2844 w 3413"/>
              <a:gd name="T5" fmla="*/ 284 h 6827"/>
              <a:gd name="T6" fmla="*/ 2560 w 3413"/>
              <a:gd name="T7" fmla="*/ 0 h 6827"/>
              <a:gd name="T8" fmla="*/ 853 w 3413"/>
              <a:gd name="T9" fmla="*/ 0 h 6827"/>
              <a:gd name="T10" fmla="*/ 569 w 3413"/>
              <a:gd name="T11" fmla="*/ 284 h 6827"/>
              <a:gd name="T12" fmla="*/ 569 w 3413"/>
              <a:gd name="T13" fmla="*/ 853 h 6827"/>
              <a:gd name="T14" fmla="*/ 284 w 3413"/>
              <a:gd name="T15" fmla="*/ 853 h 6827"/>
              <a:gd name="T16" fmla="*/ 0 w 3413"/>
              <a:gd name="T17" fmla="*/ 1138 h 6827"/>
              <a:gd name="T18" fmla="*/ 0 w 3413"/>
              <a:gd name="T19" fmla="*/ 6542 h 6827"/>
              <a:gd name="T20" fmla="*/ 284 w 3413"/>
              <a:gd name="T21" fmla="*/ 6827 h 6827"/>
              <a:gd name="T22" fmla="*/ 3129 w 3413"/>
              <a:gd name="T23" fmla="*/ 6827 h 6827"/>
              <a:gd name="T24" fmla="*/ 3413 w 3413"/>
              <a:gd name="T25" fmla="*/ 6542 h 6827"/>
              <a:gd name="T26" fmla="*/ 3413 w 3413"/>
              <a:gd name="T27" fmla="*/ 1138 h 6827"/>
              <a:gd name="T28" fmla="*/ 3129 w 3413"/>
              <a:gd name="T29" fmla="*/ 853 h 6827"/>
              <a:gd name="T30" fmla="*/ 2503 w 3413"/>
              <a:gd name="T31" fmla="*/ 3868 h 6827"/>
              <a:gd name="T32" fmla="*/ 1649 w 3413"/>
              <a:gd name="T33" fmla="*/ 5006 h 6827"/>
              <a:gd name="T34" fmla="*/ 1422 w 3413"/>
              <a:gd name="T35" fmla="*/ 5120 h 6827"/>
              <a:gd name="T36" fmla="*/ 1251 w 3413"/>
              <a:gd name="T37" fmla="*/ 5063 h 6827"/>
              <a:gd name="T38" fmla="*/ 1194 w 3413"/>
              <a:gd name="T39" fmla="*/ 4665 h 6827"/>
              <a:gd name="T40" fmla="*/ 1791 w 3413"/>
              <a:gd name="T41" fmla="*/ 3870 h 6827"/>
              <a:gd name="T42" fmla="*/ 1069 w 3413"/>
              <a:gd name="T43" fmla="*/ 3689 h 6827"/>
              <a:gd name="T44" fmla="*/ 869 w 3413"/>
              <a:gd name="T45" fmla="*/ 3509 h 6827"/>
              <a:gd name="T46" fmla="*/ 910 w 3413"/>
              <a:gd name="T47" fmla="*/ 3243 h 6827"/>
              <a:gd name="T48" fmla="*/ 1763 w 3413"/>
              <a:gd name="T49" fmla="*/ 2105 h 6827"/>
              <a:gd name="T50" fmla="*/ 2161 w 3413"/>
              <a:gd name="T51" fmla="*/ 2048 h 6827"/>
              <a:gd name="T52" fmla="*/ 2218 w 3413"/>
              <a:gd name="T53" fmla="*/ 2446 h 6827"/>
              <a:gd name="T54" fmla="*/ 1622 w 3413"/>
              <a:gd name="T55" fmla="*/ 3242 h 6827"/>
              <a:gd name="T56" fmla="*/ 2344 w 3413"/>
              <a:gd name="T57" fmla="*/ 3422 h 6827"/>
              <a:gd name="T58" fmla="*/ 2543 w 3413"/>
              <a:gd name="T59" fmla="*/ 3602 h 6827"/>
              <a:gd name="T60" fmla="*/ 2503 w 3413"/>
              <a:gd name="T61" fmla="*/ 386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413" h="6827">
                <a:moveTo>
                  <a:pt x="3129" y="853"/>
                </a:moveTo>
                <a:lnTo>
                  <a:pt x="2844" y="853"/>
                </a:lnTo>
                <a:lnTo>
                  <a:pt x="2844" y="284"/>
                </a:lnTo>
                <a:cubicBezTo>
                  <a:pt x="2844" y="127"/>
                  <a:pt x="2717" y="0"/>
                  <a:pt x="2560" y="0"/>
                </a:cubicBezTo>
                <a:lnTo>
                  <a:pt x="853" y="0"/>
                </a:lnTo>
                <a:cubicBezTo>
                  <a:pt x="696" y="0"/>
                  <a:pt x="569" y="127"/>
                  <a:pt x="569" y="284"/>
                </a:cubicBezTo>
                <a:lnTo>
                  <a:pt x="569" y="853"/>
                </a:lnTo>
                <a:lnTo>
                  <a:pt x="284" y="853"/>
                </a:lnTo>
                <a:cubicBezTo>
                  <a:pt x="127" y="853"/>
                  <a:pt x="0" y="981"/>
                  <a:pt x="0" y="1138"/>
                </a:cubicBezTo>
                <a:lnTo>
                  <a:pt x="0" y="6542"/>
                </a:lnTo>
                <a:cubicBezTo>
                  <a:pt x="0" y="6700"/>
                  <a:pt x="127" y="6827"/>
                  <a:pt x="284" y="6827"/>
                </a:cubicBezTo>
                <a:lnTo>
                  <a:pt x="3129" y="6827"/>
                </a:lnTo>
                <a:cubicBezTo>
                  <a:pt x="3286" y="6827"/>
                  <a:pt x="3413" y="6700"/>
                  <a:pt x="3413" y="6542"/>
                </a:cubicBezTo>
                <a:lnTo>
                  <a:pt x="3413" y="1138"/>
                </a:lnTo>
                <a:cubicBezTo>
                  <a:pt x="3413" y="981"/>
                  <a:pt x="3286" y="853"/>
                  <a:pt x="3129" y="853"/>
                </a:cubicBezTo>
                <a:close/>
                <a:moveTo>
                  <a:pt x="2503" y="3868"/>
                </a:moveTo>
                <a:lnTo>
                  <a:pt x="1649" y="5006"/>
                </a:lnTo>
                <a:cubicBezTo>
                  <a:pt x="1594" y="5081"/>
                  <a:pt x="1508" y="5120"/>
                  <a:pt x="1422" y="5120"/>
                </a:cubicBezTo>
                <a:cubicBezTo>
                  <a:pt x="1362" y="5120"/>
                  <a:pt x="1302" y="5101"/>
                  <a:pt x="1251" y="5063"/>
                </a:cubicBezTo>
                <a:cubicBezTo>
                  <a:pt x="1125" y="4969"/>
                  <a:pt x="1100" y="4791"/>
                  <a:pt x="1194" y="4665"/>
                </a:cubicBezTo>
                <a:lnTo>
                  <a:pt x="1791" y="3870"/>
                </a:lnTo>
                <a:lnTo>
                  <a:pt x="1069" y="3689"/>
                </a:lnTo>
                <a:cubicBezTo>
                  <a:pt x="976" y="3666"/>
                  <a:pt x="901" y="3598"/>
                  <a:pt x="869" y="3509"/>
                </a:cubicBezTo>
                <a:cubicBezTo>
                  <a:pt x="838" y="3419"/>
                  <a:pt x="853" y="3319"/>
                  <a:pt x="910" y="3243"/>
                </a:cubicBezTo>
                <a:lnTo>
                  <a:pt x="1763" y="2105"/>
                </a:lnTo>
                <a:cubicBezTo>
                  <a:pt x="1857" y="1979"/>
                  <a:pt x="2035" y="1954"/>
                  <a:pt x="2161" y="2048"/>
                </a:cubicBezTo>
                <a:cubicBezTo>
                  <a:pt x="2287" y="2142"/>
                  <a:pt x="2313" y="2321"/>
                  <a:pt x="2218" y="2446"/>
                </a:cubicBezTo>
                <a:lnTo>
                  <a:pt x="1622" y="3242"/>
                </a:lnTo>
                <a:lnTo>
                  <a:pt x="2344" y="3422"/>
                </a:lnTo>
                <a:cubicBezTo>
                  <a:pt x="2437" y="3445"/>
                  <a:pt x="2511" y="3513"/>
                  <a:pt x="2543" y="3602"/>
                </a:cubicBezTo>
                <a:cubicBezTo>
                  <a:pt x="2575" y="3693"/>
                  <a:pt x="2560" y="3792"/>
                  <a:pt x="2503" y="38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7" name="square-measument_76749"/>
          <p:cNvSpPr>
            <a:spLocks noChangeAspect="1"/>
          </p:cNvSpPr>
          <p:nvPr/>
        </p:nvSpPr>
        <p:spPr bwMode="auto">
          <a:xfrm>
            <a:off x="328464" y="3781864"/>
            <a:ext cx="224154" cy="223200"/>
          </a:xfrm>
          <a:custGeom>
            <a:avLst/>
            <a:gdLst>
              <a:gd name="connsiteX0" fmla="*/ 60535 w 608497"/>
              <a:gd name="connsiteY0" fmla="*/ 203019 h 605908"/>
              <a:gd name="connsiteX1" fmla="*/ 60535 w 608497"/>
              <a:gd name="connsiteY1" fmla="*/ 545465 h 605908"/>
              <a:gd name="connsiteX2" fmla="*/ 403503 w 608497"/>
              <a:gd name="connsiteY2" fmla="*/ 545465 h 605908"/>
              <a:gd name="connsiteX3" fmla="*/ 403503 w 608497"/>
              <a:gd name="connsiteY3" fmla="*/ 203019 h 605908"/>
              <a:gd name="connsiteX4" fmla="*/ 30267 w 608497"/>
              <a:gd name="connsiteY4" fmla="*/ 142576 h 605908"/>
              <a:gd name="connsiteX5" fmla="*/ 433771 w 608497"/>
              <a:gd name="connsiteY5" fmla="*/ 142576 h 605908"/>
              <a:gd name="connsiteX6" fmla="*/ 464038 w 608497"/>
              <a:gd name="connsiteY6" fmla="*/ 172797 h 605908"/>
              <a:gd name="connsiteX7" fmla="*/ 464038 w 608497"/>
              <a:gd name="connsiteY7" fmla="*/ 575687 h 605908"/>
              <a:gd name="connsiteX8" fmla="*/ 433771 w 608497"/>
              <a:gd name="connsiteY8" fmla="*/ 605908 h 605908"/>
              <a:gd name="connsiteX9" fmla="*/ 30267 w 608497"/>
              <a:gd name="connsiteY9" fmla="*/ 605908 h 605908"/>
              <a:gd name="connsiteX10" fmla="*/ 0 w 608497"/>
              <a:gd name="connsiteY10" fmla="*/ 575687 h 605908"/>
              <a:gd name="connsiteX11" fmla="*/ 0 w 608497"/>
              <a:gd name="connsiteY11" fmla="*/ 172797 h 605908"/>
              <a:gd name="connsiteX12" fmla="*/ 30267 w 608497"/>
              <a:gd name="connsiteY12" fmla="*/ 142576 h 605908"/>
              <a:gd name="connsiteX13" fmla="*/ 545267 w 608497"/>
              <a:gd name="connsiteY13" fmla="*/ 92533 h 605908"/>
              <a:gd name="connsiteX14" fmla="*/ 553718 w 608497"/>
              <a:gd name="connsiteY14" fmla="*/ 92533 h 605908"/>
              <a:gd name="connsiteX15" fmla="*/ 606750 w 608497"/>
              <a:gd name="connsiteY15" fmla="*/ 145464 h 605908"/>
              <a:gd name="connsiteX16" fmla="*/ 608050 w 608497"/>
              <a:gd name="connsiteY16" fmla="*/ 152046 h 605908"/>
              <a:gd name="connsiteX17" fmla="*/ 602478 w 608497"/>
              <a:gd name="connsiteY17" fmla="*/ 155661 h 605908"/>
              <a:gd name="connsiteX18" fmla="*/ 569693 w 608497"/>
              <a:gd name="connsiteY18" fmla="*/ 155661 h 605908"/>
              <a:gd name="connsiteX19" fmla="*/ 569693 w 608497"/>
              <a:gd name="connsiteY19" fmla="*/ 508285 h 605908"/>
              <a:gd name="connsiteX20" fmla="*/ 602478 w 608497"/>
              <a:gd name="connsiteY20" fmla="*/ 508285 h 605908"/>
              <a:gd name="connsiteX21" fmla="*/ 608050 w 608497"/>
              <a:gd name="connsiteY21" fmla="*/ 511993 h 605908"/>
              <a:gd name="connsiteX22" fmla="*/ 606750 w 608497"/>
              <a:gd name="connsiteY22" fmla="*/ 518575 h 605908"/>
              <a:gd name="connsiteX23" fmla="*/ 553718 w 608497"/>
              <a:gd name="connsiteY23" fmla="*/ 571413 h 605908"/>
              <a:gd name="connsiteX24" fmla="*/ 545267 w 608497"/>
              <a:gd name="connsiteY24" fmla="*/ 571413 h 605908"/>
              <a:gd name="connsiteX25" fmla="*/ 492235 w 608497"/>
              <a:gd name="connsiteY25" fmla="*/ 518575 h 605908"/>
              <a:gd name="connsiteX26" fmla="*/ 490935 w 608497"/>
              <a:gd name="connsiteY26" fmla="*/ 511993 h 605908"/>
              <a:gd name="connsiteX27" fmla="*/ 496507 w 608497"/>
              <a:gd name="connsiteY27" fmla="*/ 508285 h 605908"/>
              <a:gd name="connsiteX28" fmla="*/ 529292 w 608497"/>
              <a:gd name="connsiteY28" fmla="*/ 508285 h 605908"/>
              <a:gd name="connsiteX29" fmla="*/ 529292 w 608497"/>
              <a:gd name="connsiteY29" fmla="*/ 155661 h 605908"/>
              <a:gd name="connsiteX30" fmla="*/ 496507 w 608497"/>
              <a:gd name="connsiteY30" fmla="*/ 155661 h 605908"/>
              <a:gd name="connsiteX31" fmla="*/ 490935 w 608497"/>
              <a:gd name="connsiteY31" fmla="*/ 152046 h 605908"/>
              <a:gd name="connsiteX32" fmla="*/ 492235 w 608497"/>
              <a:gd name="connsiteY32" fmla="*/ 145464 h 605908"/>
              <a:gd name="connsiteX33" fmla="*/ 94033 w 608497"/>
              <a:gd name="connsiteY33" fmla="*/ 467 h 605908"/>
              <a:gd name="connsiteX34" fmla="*/ 97747 w 608497"/>
              <a:gd name="connsiteY34" fmla="*/ 6030 h 605908"/>
              <a:gd name="connsiteX35" fmla="*/ 97747 w 608497"/>
              <a:gd name="connsiteY35" fmla="*/ 38756 h 605908"/>
              <a:gd name="connsiteX36" fmla="*/ 450828 w 608497"/>
              <a:gd name="connsiteY36" fmla="*/ 38756 h 605908"/>
              <a:gd name="connsiteX37" fmla="*/ 450828 w 608497"/>
              <a:gd name="connsiteY37" fmla="*/ 6030 h 605908"/>
              <a:gd name="connsiteX38" fmla="*/ 454542 w 608497"/>
              <a:gd name="connsiteY38" fmla="*/ 467 h 605908"/>
              <a:gd name="connsiteX39" fmla="*/ 461134 w 608497"/>
              <a:gd name="connsiteY39" fmla="*/ 1765 h 605908"/>
              <a:gd name="connsiteX40" fmla="*/ 514054 w 608497"/>
              <a:gd name="connsiteY40" fmla="*/ 54702 h 605908"/>
              <a:gd name="connsiteX41" fmla="*/ 514054 w 608497"/>
              <a:gd name="connsiteY41" fmla="*/ 63139 h 605908"/>
              <a:gd name="connsiteX42" fmla="*/ 461134 w 608497"/>
              <a:gd name="connsiteY42" fmla="*/ 116076 h 605908"/>
              <a:gd name="connsiteX43" fmla="*/ 454542 w 608497"/>
              <a:gd name="connsiteY43" fmla="*/ 117374 h 605908"/>
              <a:gd name="connsiteX44" fmla="*/ 450828 w 608497"/>
              <a:gd name="connsiteY44" fmla="*/ 111811 h 605908"/>
              <a:gd name="connsiteX45" fmla="*/ 450828 w 608497"/>
              <a:gd name="connsiteY45" fmla="*/ 79085 h 605908"/>
              <a:gd name="connsiteX46" fmla="*/ 97747 w 608497"/>
              <a:gd name="connsiteY46" fmla="*/ 79085 h 605908"/>
              <a:gd name="connsiteX47" fmla="*/ 97747 w 608497"/>
              <a:gd name="connsiteY47" fmla="*/ 111811 h 605908"/>
              <a:gd name="connsiteX48" fmla="*/ 94033 w 608497"/>
              <a:gd name="connsiteY48" fmla="*/ 117374 h 605908"/>
              <a:gd name="connsiteX49" fmla="*/ 87441 w 608497"/>
              <a:gd name="connsiteY49" fmla="*/ 116076 h 605908"/>
              <a:gd name="connsiteX50" fmla="*/ 34521 w 608497"/>
              <a:gd name="connsiteY50" fmla="*/ 63139 h 605908"/>
              <a:gd name="connsiteX51" fmla="*/ 34521 w 608497"/>
              <a:gd name="connsiteY51" fmla="*/ 54702 h 605908"/>
              <a:gd name="connsiteX52" fmla="*/ 87441 w 608497"/>
              <a:gd name="connsiteY52" fmla="*/ 1765 h 605908"/>
              <a:gd name="connsiteX53" fmla="*/ 94033 w 608497"/>
              <a:gd name="connsiteY53" fmla="*/ 467 h 60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8497" h="605908">
                <a:moveTo>
                  <a:pt x="60535" y="203019"/>
                </a:moveTo>
                <a:lnTo>
                  <a:pt x="60535" y="545465"/>
                </a:lnTo>
                <a:lnTo>
                  <a:pt x="403503" y="545465"/>
                </a:lnTo>
                <a:lnTo>
                  <a:pt x="403503" y="203019"/>
                </a:lnTo>
                <a:close/>
                <a:moveTo>
                  <a:pt x="30267" y="142576"/>
                </a:moveTo>
                <a:lnTo>
                  <a:pt x="433771" y="142576"/>
                </a:lnTo>
                <a:cubicBezTo>
                  <a:pt x="450483" y="142576"/>
                  <a:pt x="464038" y="156111"/>
                  <a:pt x="464038" y="172797"/>
                </a:cubicBezTo>
                <a:lnTo>
                  <a:pt x="464038" y="575687"/>
                </a:lnTo>
                <a:cubicBezTo>
                  <a:pt x="464038" y="592373"/>
                  <a:pt x="450483" y="605908"/>
                  <a:pt x="433771" y="605908"/>
                </a:cubicBezTo>
                <a:lnTo>
                  <a:pt x="30267" y="605908"/>
                </a:lnTo>
                <a:cubicBezTo>
                  <a:pt x="13555" y="605908"/>
                  <a:pt x="0" y="592373"/>
                  <a:pt x="0" y="575687"/>
                </a:cubicBezTo>
                <a:lnTo>
                  <a:pt x="0" y="172797"/>
                </a:lnTo>
                <a:cubicBezTo>
                  <a:pt x="0" y="156111"/>
                  <a:pt x="13555" y="142576"/>
                  <a:pt x="30267" y="142576"/>
                </a:cubicBezTo>
                <a:close/>
                <a:moveTo>
                  <a:pt x="545267" y="92533"/>
                </a:moveTo>
                <a:cubicBezTo>
                  <a:pt x="547589" y="90216"/>
                  <a:pt x="551396" y="90216"/>
                  <a:pt x="553718" y="92533"/>
                </a:cubicBezTo>
                <a:lnTo>
                  <a:pt x="606750" y="145464"/>
                </a:lnTo>
                <a:cubicBezTo>
                  <a:pt x="608422" y="147225"/>
                  <a:pt x="608979" y="149728"/>
                  <a:pt x="608050" y="152046"/>
                </a:cubicBezTo>
                <a:cubicBezTo>
                  <a:pt x="607122" y="154270"/>
                  <a:pt x="604892" y="155661"/>
                  <a:pt x="602478" y="155661"/>
                </a:cubicBezTo>
                <a:lnTo>
                  <a:pt x="569693" y="155661"/>
                </a:lnTo>
                <a:lnTo>
                  <a:pt x="569693" y="508285"/>
                </a:lnTo>
                <a:lnTo>
                  <a:pt x="602478" y="508285"/>
                </a:lnTo>
                <a:cubicBezTo>
                  <a:pt x="604892" y="508285"/>
                  <a:pt x="607122" y="509768"/>
                  <a:pt x="608050" y="511993"/>
                </a:cubicBezTo>
                <a:cubicBezTo>
                  <a:pt x="608979" y="514218"/>
                  <a:pt x="608422" y="516813"/>
                  <a:pt x="606750" y="518575"/>
                </a:cubicBezTo>
                <a:lnTo>
                  <a:pt x="553718" y="571413"/>
                </a:lnTo>
                <a:cubicBezTo>
                  <a:pt x="551396" y="573730"/>
                  <a:pt x="547589" y="573730"/>
                  <a:pt x="545267" y="571413"/>
                </a:cubicBezTo>
                <a:lnTo>
                  <a:pt x="492235" y="518575"/>
                </a:lnTo>
                <a:cubicBezTo>
                  <a:pt x="490470" y="516813"/>
                  <a:pt x="490006" y="514218"/>
                  <a:pt x="490935" y="511993"/>
                </a:cubicBezTo>
                <a:cubicBezTo>
                  <a:pt x="491864" y="509768"/>
                  <a:pt x="494093" y="508285"/>
                  <a:pt x="496507" y="508285"/>
                </a:cubicBezTo>
                <a:lnTo>
                  <a:pt x="529292" y="508285"/>
                </a:lnTo>
                <a:lnTo>
                  <a:pt x="529292" y="155661"/>
                </a:lnTo>
                <a:lnTo>
                  <a:pt x="496507" y="155661"/>
                </a:lnTo>
                <a:cubicBezTo>
                  <a:pt x="494093" y="155661"/>
                  <a:pt x="491864" y="154270"/>
                  <a:pt x="490935" y="152046"/>
                </a:cubicBezTo>
                <a:cubicBezTo>
                  <a:pt x="490006" y="149728"/>
                  <a:pt x="490470" y="147225"/>
                  <a:pt x="492235" y="145464"/>
                </a:cubicBezTo>
                <a:close/>
                <a:moveTo>
                  <a:pt x="94033" y="467"/>
                </a:moveTo>
                <a:cubicBezTo>
                  <a:pt x="96261" y="1394"/>
                  <a:pt x="97747" y="3619"/>
                  <a:pt x="97747" y="6030"/>
                </a:cubicBezTo>
                <a:lnTo>
                  <a:pt x="97747" y="38756"/>
                </a:lnTo>
                <a:lnTo>
                  <a:pt x="450828" y="38756"/>
                </a:lnTo>
                <a:lnTo>
                  <a:pt x="450828" y="6030"/>
                </a:lnTo>
                <a:cubicBezTo>
                  <a:pt x="450828" y="3619"/>
                  <a:pt x="452314" y="1394"/>
                  <a:pt x="454542" y="467"/>
                </a:cubicBezTo>
                <a:cubicBezTo>
                  <a:pt x="456863" y="-460"/>
                  <a:pt x="459370" y="4"/>
                  <a:pt x="461134" y="1765"/>
                </a:cubicBezTo>
                <a:lnTo>
                  <a:pt x="514054" y="54702"/>
                </a:lnTo>
                <a:cubicBezTo>
                  <a:pt x="516468" y="57020"/>
                  <a:pt x="516468" y="60821"/>
                  <a:pt x="514054" y="63139"/>
                </a:cubicBezTo>
                <a:lnTo>
                  <a:pt x="461134" y="116076"/>
                </a:lnTo>
                <a:cubicBezTo>
                  <a:pt x="459370" y="117745"/>
                  <a:pt x="456863" y="118301"/>
                  <a:pt x="454542" y="117374"/>
                </a:cubicBezTo>
                <a:cubicBezTo>
                  <a:pt x="452314" y="116447"/>
                  <a:pt x="450828" y="114222"/>
                  <a:pt x="450828" y="111811"/>
                </a:cubicBezTo>
                <a:lnTo>
                  <a:pt x="450828" y="79085"/>
                </a:lnTo>
                <a:lnTo>
                  <a:pt x="97747" y="79085"/>
                </a:lnTo>
                <a:lnTo>
                  <a:pt x="97747" y="111811"/>
                </a:lnTo>
                <a:cubicBezTo>
                  <a:pt x="97747" y="114222"/>
                  <a:pt x="96261" y="116447"/>
                  <a:pt x="94033" y="117374"/>
                </a:cubicBezTo>
                <a:cubicBezTo>
                  <a:pt x="91805" y="118301"/>
                  <a:pt x="89205" y="117745"/>
                  <a:pt x="87441" y="116076"/>
                </a:cubicBezTo>
                <a:lnTo>
                  <a:pt x="34521" y="63139"/>
                </a:lnTo>
                <a:cubicBezTo>
                  <a:pt x="32107" y="60821"/>
                  <a:pt x="32107" y="57020"/>
                  <a:pt x="34521" y="54702"/>
                </a:cubicBezTo>
                <a:lnTo>
                  <a:pt x="87441" y="1765"/>
                </a:lnTo>
                <a:cubicBezTo>
                  <a:pt x="89205" y="4"/>
                  <a:pt x="91805" y="-460"/>
                  <a:pt x="94033" y="4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7" name="標題 1"/>
          <p:cNvSpPr txBox="1">
            <a:spLocks/>
          </p:cNvSpPr>
          <p:nvPr/>
        </p:nvSpPr>
        <p:spPr>
          <a:xfrm>
            <a:off x="894420" y="188640"/>
            <a:ext cx="7355160" cy="92211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TW" sz="3600" b="1" dirty="0" smtClean="0"/>
              <a:t>Особенности </a:t>
            </a:r>
            <a:r>
              <a:rPr lang="en-US" altLang="zh-TW" sz="3600" b="1" dirty="0" smtClean="0"/>
              <a:t>UHF</a:t>
            </a:r>
            <a:r>
              <a:rPr lang="ru-RU" altLang="zh-TW" sz="3600" b="1" dirty="0" smtClean="0"/>
              <a:t> Рукоятки</a:t>
            </a:r>
            <a:endParaRPr lang="zh-TW" altLang="en-US" sz="3600" b="1" dirty="0"/>
          </a:p>
        </p:txBody>
      </p:sp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71" y="4685080"/>
            <a:ext cx="277859" cy="27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IP54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042" y="4573936"/>
            <a:ext cx="416380" cy="41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aiming icon"/>
          <p:cNvPicPr>
            <a:picLocks noChangeAspect="1" noChangeArrowheads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5524527"/>
            <a:ext cx="388314" cy="38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î$1íďe">
            <a:extLst>
              <a:ext uri="{FF2B5EF4-FFF2-40B4-BE49-F238E27FC236}">
                <a16:creationId xmlns:a16="http://schemas.microsoft.com/office/drawing/2014/main" xmlns="" id="{227EAFA7-6BD8-421F-8FAF-A543E0A1C3A7}"/>
              </a:ext>
            </a:extLst>
          </p:cNvPr>
          <p:cNvSpPr txBox="1"/>
          <p:nvPr/>
        </p:nvSpPr>
        <p:spPr bwMode="auto">
          <a:xfrm>
            <a:off x="645850" y="5384646"/>
            <a:ext cx="2909041" cy="33135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ru-RU" altLang="zh-CN" sz="1500" b="1" dirty="0" smtClean="0">
                <a:solidFill>
                  <a:schemeClr val="accent1"/>
                </a:solidFill>
              </a:rPr>
              <a:t>Подключите и Используйте</a:t>
            </a:r>
            <a:endParaRPr lang="en-US" altLang="zh-CN" sz="1500" b="1" dirty="0">
              <a:solidFill>
                <a:schemeClr val="accent1"/>
              </a:solidFill>
            </a:endParaRPr>
          </a:p>
        </p:txBody>
      </p:sp>
      <p:pic>
        <p:nvPicPr>
          <p:cNvPr id="4106" name="Picture 10" descr="Related image"/>
          <p:cNvPicPr>
            <a:picLocks noChangeAspect="1" noChangeArrowheads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69" y="5528662"/>
            <a:ext cx="332808" cy="33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íśľiḑe">
            <a:extLst>
              <a:ext uri="{FF2B5EF4-FFF2-40B4-BE49-F238E27FC236}">
                <a16:creationId xmlns:a16="http://schemas.microsoft.com/office/drawing/2014/main" xmlns="" id="{0EEAB81C-4911-434D-B745-D01AEAFD1096}"/>
              </a:ext>
            </a:extLst>
          </p:cNvPr>
          <p:cNvSpPr/>
          <p:nvPr/>
        </p:nvSpPr>
        <p:spPr>
          <a:xfrm>
            <a:off x="660708" y="5681709"/>
            <a:ext cx="2592288" cy="69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</a:rPr>
              <a:t>Быстрое подключение к терминалу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RK25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</a:rPr>
              <a:t> без какого либо ожидания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en-US" altLang="zh-CN" sz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34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894420" y="188640"/>
            <a:ext cx="7355160" cy="92211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TW" sz="3600" b="1" dirty="0" smtClean="0"/>
              <a:t>Питание и зарядка </a:t>
            </a:r>
            <a:r>
              <a:rPr lang="en-US" altLang="zh-TW" sz="3600" b="1" dirty="0" smtClean="0"/>
              <a:t>UHF</a:t>
            </a:r>
            <a:r>
              <a:rPr lang="ru-RU" altLang="zh-TW" sz="3600" b="1" dirty="0" smtClean="0"/>
              <a:t> Рукоятки </a:t>
            </a:r>
            <a:r>
              <a:rPr lang="en-US" altLang="zh-TW" sz="3600" b="1" dirty="0" smtClean="0"/>
              <a:t>RK25</a:t>
            </a:r>
            <a:endParaRPr lang="zh-TW" altLang="en-US" sz="3600" b="1" dirty="0"/>
          </a:p>
        </p:txBody>
      </p:sp>
      <p:grpSp>
        <p:nvGrpSpPr>
          <p:cNvPr id="5" name="群組 4"/>
          <p:cNvGrpSpPr/>
          <p:nvPr/>
        </p:nvGrpSpPr>
        <p:grpSpPr>
          <a:xfrm>
            <a:off x="487302" y="2084330"/>
            <a:ext cx="2398877" cy="2501621"/>
            <a:chOff x="6702504" y="1561060"/>
            <a:chExt cx="2024691" cy="2111408"/>
          </a:xfrm>
        </p:grpSpPr>
        <p:pic>
          <p:nvPicPr>
            <p:cNvPr id="6" name="Picture 2" descr="C:\Users\Oona.lin\Desktop\Products\RK-Series\Pluto_RK25\ID\RS25K-Worldwid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801268" y="1561060"/>
              <a:ext cx="1925927" cy="382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C:\Users\Oona.lin\Desktop\Accessory\5_UHF RFID\20180628_Applications_ID\圖片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2" t="7448" r="6322" b="4990"/>
            <a:stretch/>
          </p:blipFill>
          <p:spPr bwMode="auto">
            <a:xfrm>
              <a:off x="6702504" y="1943063"/>
              <a:ext cx="1740353" cy="1729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群組 7"/>
          <p:cNvGrpSpPr/>
          <p:nvPr/>
        </p:nvGrpSpPr>
        <p:grpSpPr>
          <a:xfrm flipH="1">
            <a:off x="1882487" y="3478209"/>
            <a:ext cx="314663" cy="884013"/>
            <a:chOff x="2477625" y="4166140"/>
            <a:chExt cx="367520" cy="1032508"/>
          </a:xfrm>
        </p:grpSpPr>
        <p:sp>
          <p:nvSpPr>
            <p:cNvPr id="9" name="圓角矩形 8"/>
            <p:cNvSpPr/>
            <p:nvPr/>
          </p:nvSpPr>
          <p:spPr>
            <a:xfrm rot="1860000" flipH="1">
              <a:off x="2477625" y="4166140"/>
              <a:ext cx="367520" cy="1032508"/>
            </a:xfrm>
            <a:prstGeom prst="roundRect">
              <a:avLst>
                <a:gd name="adj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 dirty="0"/>
            </a:p>
          </p:txBody>
        </p:sp>
        <p:grpSp>
          <p:nvGrpSpPr>
            <p:cNvPr id="10" name="群組 9"/>
            <p:cNvGrpSpPr>
              <a:grpSpLocks noChangeAspect="1"/>
            </p:cNvGrpSpPr>
            <p:nvPr/>
          </p:nvGrpSpPr>
          <p:grpSpPr>
            <a:xfrm rot="1860000">
              <a:off x="2509435" y="4209591"/>
              <a:ext cx="303899" cy="945607"/>
              <a:chOff x="6800735" y="1752569"/>
              <a:chExt cx="267348" cy="1008391"/>
            </a:xfrm>
          </p:grpSpPr>
          <p:sp>
            <p:nvSpPr>
              <p:cNvPr id="11" name="圓角矩形 10"/>
              <p:cNvSpPr/>
              <p:nvPr/>
            </p:nvSpPr>
            <p:spPr>
              <a:xfrm flipH="1">
                <a:off x="6800735" y="1752569"/>
                <a:ext cx="267348" cy="179716"/>
              </a:xfrm>
              <a:prstGeom prst="roundRect">
                <a:avLst>
                  <a:gd name="adj" fmla="val 21364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00" dirty="0"/>
              </a:p>
            </p:txBody>
          </p:sp>
          <p:sp>
            <p:nvSpPr>
              <p:cNvPr id="12" name="圓角矩形 11"/>
              <p:cNvSpPr/>
              <p:nvPr/>
            </p:nvSpPr>
            <p:spPr>
              <a:xfrm flipH="1">
                <a:off x="6800735" y="1959738"/>
                <a:ext cx="267348" cy="179716"/>
              </a:xfrm>
              <a:prstGeom prst="roundRect">
                <a:avLst>
                  <a:gd name="adj" fmla="val 2136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00" dirty="0"/>
              </a:p>
            </p:txBody>
          </p:sp>
          <p:sp>
            <p:nvSpPr>
              <p:cNvPr id="13" name="圓角矩形 12"/>
              <p:cNvSpPr/>
              <p:nvPr/>
            </p:nvSpPr>
            <p:spPr>
              <a:xfrm flipH="1">
                <a:off x="6800735" y="2166907"/>
                <a:ext cx="267348" cy="179716"/>
              </a:xfrm>
              <a:prstGeom prst="roundRect">
                <a:avLst>
                  <a:gd name="adj" fmla="val 2136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00" dirty="0"/>
              </a:p>
            </p:txBody>
          </p:sp>
          <p:sp>
            <p:nvSpPr>
              <p:cNvPr id="14" name="圓角矩形 13"/>
              <p:cNvSpPr/>
              <p:nvPr/>
            </p:nvSpPr>
            <p:spPr>
              <a:xfrm flipH="1">
                <a:off x="6800735" y="2374076"/>
                <a:ext cx="267348" cy="179716"/>
              </a:xfrm>
              <a:prstGeom prst="roundRect">
                <a:avLst>
                  <a:gd name="adj" fmla="val 2136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00" dirty="0"/>
              </a:p>
            </p:txBody>
          </p:sp>
          <p:sp>
            <p:nvSpPr>
              <p:cNvPr id="15" name="圓角矩形 14"/>
              <p:cNvSpPr/>
              <p:nvPr/>
            </p:nvSpPr>
            <p:spPr>
              <a:xfrm flipH="1">
                <a:off x="6800735" y="2581244"/>
                <a:ext cx="267348" cy="179716"/>
              </a:xfrm>
              <a:prstGeom prst="roundRect">
                <a:avLst>
                  <a:gd name="adj" fmla="val 21364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00" dirty="0"/>
              </a:p>
            </p:txBody>
          </p:sp>
        </p:grpSp>
      </p:grpSp>
      <p:sp>
        <p:nvSpPr>
          <p:cNvPr id="16" name="矩形 15"/>
          <p:cNvSpPr/>
          <p:nvPr/>
        </p:nvSpPr>
        <p:spPr>
          <a:xfrm>
            <a:off x="485470" y="4527361"/>
            <a:ext cx="3525324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/>
            <a:r>
              <a:rPr lang="ru-RU" altLang="zh-TW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繁黑體 Std B" pitchFamily="34" charset="-120"/>
              </a:rPr>
              <a:t>До</a:t>
            </a:r>
            <a:r>
              <a:rPr lang="en-US" altLang="zh-TW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繁黑體 Std B" pitchFamily="34" charset="-120"/>
              </a:rPr>
              <a:t> </a:t>
            </a: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ea typeface="Adobe 繁黑體 Std B" pitchFamily="34" charset="-120"/>
              </a:rPr>
              <a:t>9.2 </a:t>
            </a:r>
            <a:r>
              <a:rPr lang="ru-RU" altLang="zh-TW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繁黑體 Std B" pitchFamily="34" charset="-120"/>
              </a:rPr>
              <a:t>часов работы</a:t>
            </a:r>
            <a:r>
              <a:rPr lang="en-US" altLang="zh-TW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繁黑體 Std B" pitchFamily="34" charset="-120"/>
              </a:rPr>
              <a:t>*</a:t>
            </a:r>
            <a:endParaRPr lang="en-US" altLang="zh-TW" sz="1600" dirty="0">
              <a:solidFill>
                <a:schemeClr val="tx1">
                  <a:lumMod val="65000"/>
                  <a:lumOff val="35000"/>
                </a:schemeClr>
              </a:solidFill>
              <a:ea typeface="Adobe 繁黑體 Std B" pitchFamily="34" charset="-120"/>
            </a:endParaRPr>
          </a:p>
          <a:p>
            <a:pPr algn="r"/>
            <a:r>
              <a:rPr lang="ru-RU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繁黑體 Std B" pitchFamily="34" charset="-120"/>
              </a:rPr>
              <a:t>Батарея </a:t>
            </a:r>
            <a:r>
              <a:rPr lang="en-US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繁黑體 Std B" pitchFamily="34" charset="-120"/>
              </a:rPr>
              <a:t>RK25: 4,000</a:t>
            </a:r>
            <a:r>
              <a:rPr lang="ru-RU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繁黑體 Std B" pitchFamily="34" charset="-120"/>
              </a:rPr>
              <a:t> </a:t>
            </a:r>
            <a:r>
              <a:rPr lang="ru-RU" altLang="zh-TW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dobe 繁黑體 Std B" pitchFamily="34" charset="-120"/>
              </a:rPr>
              <a:t>мАч</a:t>
            </a:r>
            <a:endParaRPr lang="en-US" altLang="zh-TW" sz="1600" b="1" dirty="0">
              <a:solidFill>
                <a:schemeClr val="tx1">
                  <a:lumMod val="65000"/>
                  <a:lumOff val="35000"/>
                </a:schemeClr>
              </a:solidFill>
              <a:ea typeface="Adobe 繁黑體 Std B" pitchFamily="34" charset="-120"/>
            </a:endParaRPr>
          </a:p>
          <a:p>
            <a:pPr algn="r"/>
            <a:r>
              <a:rPr lang="ru-RU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繁黑體 Std B" pitchFamily="34" charset="-120"/>
              </a:rPr>
              <a:t>Батарея </a:t>
            </a:r>
            <a:r>
              <a:rPr lang="en-US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繁黑體 Std B" pitchFamily="34" charset="-120"/>
              </a:rPr>
              <a:t>UHF </a:t>
            </a:r>
            <a:r>
              <a:rPr lang="ru-RU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繁黑體 Std B" pitchFamily="34" charset="-120"/>
              </a:rPr>
              <a:t>считывателя</a:t>
            </a:r>
            <a:r>
              <a:rPr lang="en-US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繁黑體 Std B" pitchFamily="34" charset="-120"/>
              </a:rPr>
              <a:t>: 3,000</a:t>
            </a:r>
            <a:r>
              <a:rPr lang="ru-RU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繁黑體 Std B" pitchFamily="34" charset="-120"/>
              </a:rPr>
              <a:t> </a:t>
            </a:r>
            <a:r>
              <a:rPr lang="ru-RU" altLang="zh-TW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dobe 繁黑體 Std B" pitchFamily="34" charset="-120"/>
              </a:rPr>
              <a:t>мАч</a:t>
            </a:r>
            <a:endParaRPr lang="zh-TW" altLang="en-US" sz="1600" b="1" dirty="0">
              <a:solidFill>
                <a:schemeClr val="tx1">
                  <a:lumMod val="65000"/>
                  <a:lumOff val="35000"/>
                </a:schemeClr>
              </a:solidFill>
              <a:ea typeface="Adobe 繁黑體 Std B" pitchFamily="34" charset="-120"/>
            </a:endParaRPr>
          </a:p>
        </p:txBody>
      </p:sp>
      <p:cxnSp>
        <p:nvCxnSpPr>
          <p:cNvPr id="18" name="直線接點 17"/>
          <p:cNvCxnSpPr/>
          <p:nvPr/>
        </p:nvCxnSpPr>
        <p:spPr>
          <a:xfrm flipV="1">
            <a:off x="1111859" y="2459784"/>
            <a:ext cx="0" cy="1764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4067944" y="1340768"/>
            <a:ext cx="46085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</a:rPr>
              <a:t>Терминал </a:t>
            </a:r>
            <a:r>
              <a:rPr lang="en-US" b="1" dirty="0" smtClean="0">
                <a:latin typeface="Calibri" panose="020F0502020204030204" pitchFamily="34" charset="0"/>
              </a:rPr>
              <a:t>RK25 </a:t>
            </a:r>
            <a:r>
              <a:rPr lang="ru-RU" b="1" dirty="0" smtClean="0">
                <a:latin typeface="Calibri" panose="020F0502020204030204" pitchFamily="34" charset="0"/>
              </a:rPr>
              <a:t>с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</a:rPr>
              <a:t>USB </a:t>
            </a:r>
            <a:r>
              <a:rPr lang="ru-RU" b="1" dirty="0" smtClean="0">
                <a:latin typeface="Calibri" panose="020F0502020204030204" pitchFamily="34" charset="0"/>
              </a:rPr>
              <a:t>кабелем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ru-RU" b="1" dirty="0" smtClean="0">
                <a:latin typeface="Calibri" panose="020F0502020204030204" pitchFamily="34" charset="0"/>
              </a:rPr>
              <a:t>и кабелем с защелкой</a:t>
            </a:r>
            <a:endParaRPr lang="en-US" b="1" dirty="0">
              <a:latin typeface="Calibri" panose="020F0502020204030204" pitchFamily="34" charset="0"/>
            </a:endParaRPr>
          </a:p>
          <a:p>
            <a:r>
              <a:rPr lang="ru-RU" sz="1600" dirty="0" smtClean="0">
                <a:latin typeface="Calibri" panose="020F0502020204030204" pitchFamily="34" charset="0"/>
              </a:rPr>
              <a:t>Подключите терминал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</a:rPr>
              <a:t>RK25 </a:t>
            </a:r>
            <a:r>
              <a:rPr lang="ru-RU" sz="1600" dirty="0" smtClean="0">
                <a:latin typeface="Calibri" panose="020F0502020204030204" pitchFamily="34" charset="0"/>
              </a:rPr>
              <a:t>к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</a:rPr>
              <a:t>UHF </a:t>
            </a:r>
            <a:r>
              <a:rPr lang="ru-RU" sz="1600" dirty="0" smtClean="0">
                <a:latin typeface="Calibri" panose="020F0502020204030204" pitchFamily="34" charset="0"/>
              </a:rPr>
              <a:t>рукоятке </a:t>
            </a:r>
            <a:r>
              <a:rPr lang="ru-RU" sz="1600" dirty="0" smtClean="0">
                <a:latin typeface="Calibri" panose="020F0502020204030204" pitchFamily="34" charset="0"/>
              </a:rPr>
              <a:t>для зарядки</a:t>
            </a:r>
            <a:r>
              <a:rPr lang="ru-RU" sz="1600" dirty="0" smtClean="0">
                <a:latin typeface="Calibri" panose="020F0502020204030204" pitchFamily="34" charset="0"/>
              </a:rPr>
              <a:t>. Зарядка терминала будет производится после полной зарядки </a:t>
            </a:r>
            <a:r>
              <a:rPr lang="en-US" sz="1600" dirty="0" smtClean="0">
                <a:latin typeface="Calibri" panose="020F0502020204030204" pitchFamily="34" charset="0"/>
              </a:rPr>
              <a:t>UHF</a:t>
            </a:r>
            <a:r>
              <a:rPr lang="ru-RU" sz="1600" dirty="0" smtClean="0">
                <a:latin typeface="Calibri" panose="020F0502020204030204" pitchFamily="34" charset="0"/>
              </a:rPr>
              <a:t> считывателя</a:t>
            </a:r>
            <a:r>
              <a:rPr lang="en-US" sz="1600" dirty="0" smtClean="0">
                <a:latin typeface="Calibri" panose="020F050202020403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</a:rPr>
              <a:t>* </a:t>
            </a:r>
            <a:r>
              <a:rPr lang="ru-RU" sz="1400" dirty="0" smtClean="0">
                <a:latin typeface="Calibri" panose="020F0502020204030204" pitchFamily="34" charset="0"/>
              </a:rPr>
              <a:t>Приоритет зарядки</a:t>
            </a:r>
            <a:r>
              <a:rPr lang="en-US" sz="1400" dirty="0" smtClean="0">
                <a:latin typeface="Calibri" panose="020F0502020204030204" pitchFamily="34" charset="0"/>
              </a:rPr>
              <a:t>: </a:t>
            </a:r>
            <a:r>
              <a:rPr lang="en-US" sz="1400" dirty="0">
                <a:latin typeface="Calibri" panose="020F0502020204030204" pitchFamily="34" charset="0"/>
              </a:rPr>
              <a:t>UHF </a:t>
            </a:r>
            <a:r>
              <a:rPr lang="ru-RU" sz="1400" dirty="0" smtClean="0">
                <a:latin typeface="Calibri" panose="020F0502020204030204" pitchFamily="34" charset="0"/>
              </a:rPr>
              <a:t>Рукоятка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ru-RU" sz="1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Терминал </a:t>
            </a:r>
            <a:r>
              <a:rPr lang="en-US" sz="1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RK25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067944" y="2938299"/>
            <a:ext cx="46085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</a:rPr>
              <a:t>Зарядное устройство для аккумулятора</a:t>
            </a:r>
            <a:r>
              <a:rPr lang="en-US" b="1" dirty="0" smtClean="0">
                <a:latin typeface="Calibri" panose="020F0502020204030204" pitchFamily="34" charset="0"/>
              </a:rPr>
              <a:t> UHF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smtClean="0">
                <a:latin typeface="Calibri" panose="020F0502020204030204" pitchFamily="34" charset="0"/>
              </a:rPr>
              <a:t>Рукоятки</a:t>
            </a:r>
            <a:endParaRPr lang="en-US" b="1" dirty="0">
              <a:latin typeface="Calibri" panose="020F0502020204030204" pitchFamily="34" charset="0"/>
            </a:endParaRPr>
          </a:p>
          <a:p>
            <a:r>
              <a:rPr lang="ru-RU" sz="1600" dirty="0" smtClean="0">
                <a:latin typeface="Calibri" panose="020F0502020204030204" pitchFamily="34" charset="0"/>
              </a:rPr>
              <a:t>Аккумулятор легко вынимается из рукоятки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ru-RU" sz="1600" dirty="0" smtClean="0">
                <a:latin typeface="Calibri" panose="020F0502020204030204" pitchFamily="34" charset="0"/>
              </a:rPr>
              <a:t>Можно заряжать отдельно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3841120"/>
            <a:ext cx="1980170" cy="1748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0" name="肘形接點 29"/>
          <p:cNvCxnSpPr>
            <a:stCxn id="6" idx="3"/>
          </p:cNvCxnSpPr>
          <p:nvPr/>
        </p:nvCxnSpPr>
        <p:spPr>
          <a:xfrm flipV="1">
            <a:off x="2886179" y="1915671"/>
            <a:ext cx="1124615" cy="394960"/>
          </a:xfrm>
          <a:prstGeom prst="bentConnector3">
            <a:avLst/>
          </a:prstGeom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肘形接點 30"/>
          <p:cNvCxnSpPr/>
          <p:nvPr/>
        </p:nvCxnSpPr>
        <p:spPr>
          <a:xfrm>
            <a:off x="2359824" y="3855721"/>
            <a:ext cx="3292296" cy="671640"/>
          </a:xfrm>
          <a:prstGeom prst="bentConnector3">
            <a:avLst/>
          </a:prstGeom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124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894420" y="188640"/>
            <a:ext cx="7355160" cy="92211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TW" sz="3600" b="1" dirty="0" smtClean="0"/>
              <a:t>Производительность </a:t>
            </a:r>
            <a:r>
              <a:rPr lang="en-US" altLang="zh-TW" sz="3600" b="1" dirty="0" smtClean="0"/>
              <a:t>UHF</a:t>
            </a:r>
            <a:r>
              <a:rPr lang="ru-RU" altLang="zh-TW" sz="3600" b="1" dirty="0" smtClean="0"/>
              <a:t> Рукоятки для </a:t>
            </a:r>
            <a:r>
              <a:rPr lang="en-US" altLang="zh-TW" sz="3600" b="1" dirty="0" smtClean="0"/>
              <a:t>RK25</a:t>
            </a:r>
            <a:endParaRPr lang="zh-TW" altLang="en-US" sz="3600" b="1" dirty="0"/>
          </a:p>
        </p:txBody>
      </p:sp>
      <p:sp>
        <p:nvSpPr>
          <p:cNvPr id="5" name="矩形 4"/>
          <p:cNvSpPr/>
          <p:nvPr/>
        </p:nvSpPr>
        <p:spPr>
          <a:xfrm>
            <a:off x="527038" y="1268760"/>
            <a:ext cx="8293433" cy="280076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ru-RU" altLang="zh-TW" b="1" dirty="0" smtClean="0">
                <a:latin typeface="Calibri" panose="020F0502020204030204" pitchFamily="34" charset="0"/>
              </a:rPr>
              <a:t>Время работы – более </a:t>
            </a:r>
            <a:r>
              <a:rPr lang="en-US" altLang="zh-TW" b="1" dirty="0" smtClean="0">
                <a:latin typeface="Calibri" panose="020F0502020204030204" pitchFamily="34" charset="0"/>
              </a:rPr>
              <a:t>8 </a:t>
            </a:r>
            <a:r>
              <a:rPr lang="ru-RU" altLang="zh-TW" b="1" dirty="0" smtClean="0">
                <a:latin typeface="Calibri" panose="020F0502020204030204" pitchFamily="34" charset="0"/>
              </a:rPr>
              <a:t>часов</a:t>
            </a:r>
            <a:r>
              <a:rPr lang="en-US" altLang="zh-TW" dirty="0" smtClean="0">
                <a:latin typeface="Calibri" panose="020F0502020204030204" pitchFamily="34" charset="0"/>
              </a:rPr>
              <a:t>: </a:t>
            </a:r>
            <a:endParaRPr lang="en-US" altLang="zh-TW" dirty="0">
              <a:latin typeface="Calibri" panose="020F0502020204030204" pitchFamily="34" charset="0"/>
            </a:endParaRPr>
          </a:p>
          <a:p>
            <a:r>
              <a:rPr lang="ru-RU" altLang="zh-TW" dirty="0" smtClean="0">
                <a:latin typeface="Calibri" panose="020F0502020204030204" pitchFamily="34" charset="0"/>
              </a:rPr>
              <a:t>             </a:t>
            </a:r>
            <a:r>
              <a:rPr lang="en-US" altLang="zh-TW" dirty="0" smtClean="0">
                <a:latin typeface="Calibri" panose="020F0502020204030204" pitchFamily="34" charset="0"/>
              </a:rPr>
              <a:t>(</a:t>
            </a:r>
            <a:r>
              <a:rPr lang="en-US" altLang="zh-TW" dirty="0">
                <a:latin typeface="Calibri" panose="020F0502020204030204" pitchFamily="34" charset="0"/>
              </a:rPr>
              <a:t>9.2 </a:t>
            </a:r>
            <a:r>
              <a:rPr lang="ru-RU" altLang="zh-TW" dirty="0" smtClean="0">
                <a:latin typeface="Calibri" panose="020F0502020204030204" pitchFamily="34" charset="0"/>
              </a:rPr>
              <a:t>часа</a:t>
            </a:r>
            <a:r>
              <a:rPr lang="en-US" altLang="zh-TW" dirty="0" smtClean="0">
                <a:latin typeface="Calibri" panose="020F0502020204030204" pitchFamily="34" charset="0"/>
              </a:rPr>
              <a:t>)</a:t>
            </a:r>
            <a:endParaRPr lang="en-US" altLang="zh-TW" dirty="0">
              <a:latin typeface="Calibri" panose="020F0502020204030204" pitchFamily="34" charset="0"/>
            </a:endParaRPr>
          </a:p>
          <a:p>
            <a:pPr lvl="1"/>
            <a:r>
              <a:rPr lang="ru-RU" altLang="zh-TW" sz="1500" dirty="0" smtClean="0">
                <a:latin typeface="Calibri" panose="020F0502020204030204" pitchFamily="34" charset="0"/>
              </a:rPr>
              <a:t>     Настройки</a:t>
            </a:r>
            <a:r>
              <a:rPr lang="en-US" altLang="zh-TW" sz="1500" dirty="0" smtClean="0">
                <a:latin typeface="Calibri" panose="020F0502020204030204" pitchFamily="34" charset="0"/>
              </a:rPr>
              <a:t>UHF:</a:t>
            </a:r>
            <a:endParaRPr lang="zh-TW" altLang="zh-TW" sz="1500" dirty="0">
              <a:latin typeface="Calibri" panose="020F0502020204030204" pitchFamily="34" charset="0"/>
            </a:endParaRPr>
          </a:p>
          <a:p>
            <a:r>
              <a:rPr lang="en-US" altLang="zh-TW" sz="1500" dirty="0">
                <a:latin typeface="Calibri" panose="020F0502020204030204" pitchFamily="34" charset="0"/>
              </a:rPr>
              <a:t>                </a:t>
            </a:r>
            <a:r>
              <a:rPr lang="ru-RU" altLang="zh-TW" sz="1500" dirty="0" smtClean="0">
                <a:latin typeface="Calibri" panose="020F0502020204030204" pitchFamily="34" charset="0"/>
              </a:rPr>
              <a:t>Версия модуля </a:t>
            </a:r>
            <a:r>
              <a:rPr lang="en-US" altLang="zh-TW" sz="1500" dirty="0" smtClean="0">
                <a:latin typeface="Calibri" panose="020F0502020204030204" pitchFamily="34" charset="0"/>
              </a:rPr>
              <a:t>RFID: </a:t>
            </a:r>
            <a:r>
              <a:rPr lang="en-US" altLang="zh-TW" sz="1500" dirty="0">
                <a:latin typeface="Calibri" panose="020F0502020204030204" pitchFamily="34" charset="0"/>
              </a:rPr>
              <a:t>1.25</a:t>
            </a:r>
            <a:endParaRPr lang="zh-TW" altLang="zh-TW" sz="1500" dirty="0">
              <a:latin typeface="Calibri" panose="020F0502020204030204" pitchFamily="34" charset="0"/>
            </a:endParaRPr>
          </a:p>
          <a:p>
            <a:r>
              <a:rPr lang="en-US" altLang="zh-TW" sz="1500" dirty="0">
                <a:latin typeface="Calibri" panose="020F0502020204030204" pitchFamily="34" charset="0"/>
              </a:rPr>
              <a:t>                </a:t>
            </a:r>
            <a:r>
              <a:rPr lang="ru-RU" altLang="zh-TW" sz="1500" dirty="0" smtClean="0">
                <a:latin typeface="Calibri" panose="020F0502020204030204" pitchFamily="34" charset="0"/>
              </a:rPr>
              <a:t>Режим работы</a:t>
            </a:r>
            <a:r>
              <a:rPr lang="en-US" altLang="zh-TW" sz="1500" dirty="0" smtClean="0">
                <a:latin typeface="Calibri" panose="020F0502020204030204" pitchFamily="34" charset="0"/>
              </a:rPr>
              <a:t>: </a:t>
            </a:r>
            <a:r>
              <a:rPr lang="ru-RU" altLang="zh-TW" sz="1500" dirty="0" smtClean="0">
                <a:latin typeface="Calibri" panose="020F0502020204030204" pitchFamily="34" charset="0"/>
              </a:rPr>
              <a:t>Нормальный</a:t>
            </a:r>
            <a:r>
              <a:rPr lang="en-US" altLang="zh-TW" sz="1500" dirty="0" smtClean="0">
                <a:latin typeface="Calibri" panose="020F0502020204030204" pitchFamily="34" charset="0"/>
              </a:rPr>
              <a:t>.</a:t>
            </a:r>
            <a:endParaRPr lang="zh-TW" altLang="zh-TW" sz="1500" dirty="0">
              <a:latin typeface="Calibri" panose="020F0502020204030204" pitchFamily="34" charset="0"/>
            </a:endParaRPr>
          </a:p>
          <a:p>
            <a:r>
              <a:rPr lang="en-US" altLang="zh-TW" sz="1500" dirty="0">
                <a:latin typeface="Calibri" panose="020F0502020204030204" pitchFamily="34" charset="0"/>
              </a:rPr>
              <a:t>                </a:t>
            </a:r>
            <a:r>
              <a:rPr lang="ru-RU" altLang="zh-TW" sz="1500" dirty="0" smtClean="0">
                <a:latin typeface="Calibri" panose="020F0502020204030204" pitchFamily="34" charset="0"/>
              </a:rPr>
              <a:t>Антенна</a:t>
            </a:r>
            <a:r>
              <a:rPr lang="en-US" altLang="zh-TW" sz="1500" dirty="0" smtClean="0">
                <a:latin typeface="Calibri" panose="020F0502020204030204" pitchFamily="34" charset="0"/>
              </a:rPr>
              <a:t>: </a:t>
            </a:r>
            <a:r>
              <a:rPr lang="ru-RU" altLang="zh-TW" sz="1500" dirty="0" smtClean="0">
                <a:latin typeface="Calibri" panose="020F0502020204030204" pitchFamily="34" charset="0"/>
              </a:rPr>
              <a:t>мощность</a:t>
            </a:r>
            <a:r>
              <a:rPr lang="en-US" altLang="zh-TW" sz="1500" dirty="0" smtClean="0">
                <a:latin typeface="Calibri" panose="020F0502020204030204" pitchFamily="34" charset="0"/>
              </a:rPr>
              <a:t> </a:t>
            </a:r>
            <a:r>
              <a:rPr lang="ru-RU" altLang="zh-TW" sz="1500" dirty="0" smtClean="0">
                <a:latin typeface="Calibri" panose="020F0502020204030204" pitchFamily="34" charset="0"/>
              </a:rPr>
              <a:t>- </a:t>
            </a:r>
            <a:r>
              <a:rPr lang="en-US" altLang="zh-TW" sz="1500" dirty="0" smtClean="0">
                <a:latin typeface="Calibri" panose="020F0502020204030204" pitchFamily="34" charset="0"/>
              </a:rPr>
              <a:t>30</a:t>
            </a:r>
            <a:r>
              <a:rPr lang="ru-RU" altLang="zh-TW" sz="1500" dirty="0" err="1">
                <a:latin typeface="Calibri" panose="020F0502020204030204" pitchFamily="34" charset="0"/>
              </a:rPr>
              <a:t>дБм</a:t>
            </a:r>
            <a:endParaRPr lang="zh-TW" altLang="zh-TW" sz="1500" dirty="0">
              <a:latin typeface="Calibri" panose="020F0502020204030204" pitchFamily="34" charset="0"/>
            </a:endParaRPr>
          </a:p>
          <a:p>
            <a:endParaRPr lang="en-US" altLang="zh-TW" sz="1500" dirty="0">
              <a:latin typeface="Calibri" panose="020F0502020204030204" pitchFamily="34" charset="0"/>
            </a:endParaRPr>
          </a:p>
          <a:p>
            <a:endParaRPr lang="en-US" altLang="zh-TW" sz="1500" dirty="0">
              <a:latin typeface="Calibri" panose="020F0502020204030204" pitchFamily="34" charset="0"/>
            </a:endParaRPr>
          </a:p>
          <a:p>
            <a:endParaRPr lang="en-US" altLang="zh-TW" sz="1500" dirty="0">
              <a:latin typeface="Calibri" panose="020F0502020204030204" pitchFamily="34" charset="0"/>
            </a:endParaRPr>
          </a:p>
          <a:p>
            <a:endParaRPr lang="en-US" altLang="zh-TW" sz="1500" dirty="0">
              <a:latin typeface="Calibri" panose="020F0502020204030204" pitchFamily="34" charset="0"/>
            </a:endParaRPr>
          </a:p>
          <a:p>
            <a:endParaRPr lang="en-US" altLang="zh-TW" sz="1500" dirty="0">
              <a:latin typeface="Calibri" panose="020F0502020204030204" pitchFamily="34" charset="0"/>
            </a:endParaRPr>
          </a:p>
          <a:p>
            <a:endParaRPr lang="en-US" altLang="zh-TW" sz="1500" dirty="0">
              <a:latin typeface="Calibri" panose="020F0502020204030204" pitchFamily="34" charset="0"/>
            </a:endParaRPr>
          </a:p>
          <a:p>
            <a:endParaRPr lang="en-US" altLang="zh-TW" sz="1500" dirty="0">
              <a:latin typeface="Calibri" panose="020F0502020204030204" pitchFamily="34" charset="0"/>
            </a:endParaRPr>
          </a:p>
          <a:p>
            <a:endParaRPr lang="en-US" altLang="zh-TW" sz="1500" dirty="0">
              <a:latin typeface="Calibri" panose="020F0502020204030204" pitchFamily="34" charset="0"/>
            </a:endParaRPr>
          </a:p>
          <a:p>
            <a:pPr lvl="1"/>
            <a:r>
              <a:rPr lang="ru-RU" altLang="zh-TW" sz="1500" dirty="0" smtClean="0">
                <a:latin typeface="Calibri" panose="020F0502020204030204" pitchFamily="34" charset="0"/>
              </a:rPr>
              <a:t>     Критерии тестирования</a:t>
            </a:r>
            <a:r>
              <a:rPr lang="en-US" altLang="zh-TW" sz="1500" dirty="0" smtClean="0">
                <a:latin typeface="Calibri" panose="020F0502020204030204" pitchFamily="34" charset="0"/>
              </a:rPr>
              <a:t>:</a:t>
            </a:r>
            <a:endParaRPr lang="zh-TW" altLang="zh-TW" sz="1500" dirty="0">
              <a:latin typeface="Calibri" panose="020F0502020204030204" pitchFamily="34" charset="0"/>
            </a:endParaRPr>
          </a:p>
          <a:p>
            <a:r>
              <a:rPr lang="en-US" altLang="zh-TW" sz="1500" dirty="0">
                <a:latin typeface="Calibri" panose="020F0502020204030204" pitchFamily="34" charset="0"/>
              </a:rPr>
              <a:t>                </a:t>
            </a:r>
            <a:r>
              <a:rPr lang="ru-RU" altLang="zh-TW" sz="1500" dirty="0" smtClean="0">
                <a:latin typeface="Calibri" panose="020F0502020204030204" pitchFamily="34" charset="0"/>
              </a:rPr>
              <a:t>Подсветка экрана</a:t>
            </a:r>
            <a:r>
              <a:rPr lang="en-US" altLang="zh-TW" sz="1500" dirty="0" smtClean="0">
                <a:latin typeface="Calibri" panose="020F0502020204030204" pitchFamily="34" charset="0"/>
              </a:rPr>
              <a:t>: </a:t>
            </a:r>
            <a:r>
              <a:rPr lang="en-US" altLang="zh-TW" sz="1500" dirty="0">
                <a:latin typeface="Calibri" panose="020F0502020204030204" pitchFamily="34" charset="0"/>
              </a:rPr>
              <a:t>30%</a:t>
            </a:r>
          </a:p>
          <a:p>
            <a:r>
              <a:rPr lang="en-US" altLang="zh-TW" sz="1500" dirty="0">
                <a:latin typeface="Calibri" panose="020F0502020204030204" pitchFamily="34" charset="0"/>
              </a:rPr>
              <a:t>                </a:t>
            </a:r>
            <a:r>
              <a:rPr lang="en-US" altLang="zh-TW" sz="1500" dirty="0" err="1">
                <a:latin typeface="Calibri" panose="020F0502020204030204" pitchFamily="34" charset="0"/>
              </a:rPr>
              <a:t>WiFi</a:t>
            </a:r>
            <a:r>
              <a:rPr lang="en-US" altLang="zh-TW" sz="1500" dirty="0">
                <a:latin typeface="Calibri" panose="020F0502020204030204" pitchFamily="34" charset="0"/>
              </a:rPr>
              <a:t>: </a:t>
            </a:r>
            <a:r>
              <a:rPr lang="ru-RU" altLang="zh-TW" sz="1500" dirty="0" smtClean="0">
                <a:latin typeface="Calibri" panose="020F0502020204030204" pitchFamily="34" charset="0"/>
              </a:rPr>
              <a:t>Вкл.</a:t>
            </a:r>
            <a:r>
              <a:rPr lang="en-US" altLang="zh-TW" sz="1500" dirty="0" smtClean="0">
                <a:latin typeface="Calibri" panose="020F0502020204030204" pitchFamily="34" charset="0"/>
              </a:rPr>
              <a:t>/ </a:t>
            </a:r>
            <a:r>
              <a:rPr lang="ru-RU" altLang="zh-TW" sz="1500" dirty="0" smtClean="0">
                <a:latin typeface="Calibri" panose="020F0502020204030204" pitchFamily="34" charset="0"/>
              </a:rPr>
              <a:t>передача</a:t>
            </a:r>
            <a:r>
              <a:rPr lang="en-US" altLang="zh-TW" sz="1500" dirty="0" smtClean="0">
                <a:latin typeface="Calibri" panose="020F0502020204030204" pitchFamily="34" charset="0"/>
              </a:rPr>
              <a:t> 1</a:t>
            </a:r>
            <a:r>
              <a:rPr lang="ru-RU" altLang="zh-TW" sz="1500" dirty="0" smtClean="0">
                <a:latin typeface="Calibri" panose="020F0502020204030204" pitchFamily="34" charset="0"/>
              </a:rPr>
              <a:t>КБ</a:t>
            </a:r>
            <a:r>
              <a:rPr lang="en-US" altLang="zh-TW" sz="1500" dirty="0" smtClean="0">
                <a:latin typeface="Calibri" panose="020F0502020204030204" pitchFamily="34" charset="0"/>
              </a:rPr>
              <a:t>.</a:t>
            </a:r>
            <a:endParaRPr lang="zh-TW" altLang="zh-TW" sz="1500" dirty="0">
              <a:latin typeface="Calibri" panose="020F0502020204030204" pitchFamily="34" charset="0"/>
            </a:endParaRPr>
          </a:p>
          <a:p>
            <a:r>
              <a:rPr lang="en-US" altLang="zh-TW" sz="1500" dirty="0">
                <a:latin typeface="Calibri" panose="020F0502020204030204" pitchFamily="34" charset="0"/>
              </a:rPr>
              <a:t>                UHF: </a:t>
            </a:r>
            <a:r>
              <a:rPr lang="ru-RU" altLang="zh-TW" sz="1500" dirty="0" smtClean="0">
                <a:latin typeface="Calibri" panose="020F0502020204030204" pitchFamily="34" charset="0"/>
              </a:rPr>
              <a:t>считывание 1 метки раз в </a:t>
            </a:r>
            <a:r>
              <a:rPr lang="en-US" altLang="zh-TW" sz="1500" dirty="0" smtClean="0">
                <a:latin typeface="Calibri" panose="020F0502020204030204" pitchFamily="34" charset="0"/>
              </a:rPr>
              <a:t>5</a:t>
            </a:r>
            <a:r>
              <a:rPr lang="ru-RU" altLang="zh-TW" sz="1500" dirty="0" smtClean="0">
                <a:latin typeface="Calibri" panose="020F0502020204030204" pitchFamily="34" charset="0"/>
              </a:rPr>
              <a:t> сек</a:t>
            </a:r>
            <a:r>
              <a:rPr lang="en-US" altLang="zh-TW" sz="1500" dirty="0" smtClean="0">
                <a:latin typeface="Calibri" panose="020F0502020204030204" pitchFamily="34" charset="0"/>
              </a:rPr>
              <a:t>.</a:t>
            </a:r>
            <a:endParaRPr lang="zh-TW" altLang="zh-TW" sz="1500" dirty="0">
              <a:latin typeface="Calibri" panose="020F0502020204030204" pitchFamily="34" charset="0"/>
            </a:endParaRPr>
          </a:p>
          <a:p>
            <a:r>
              <a:rPr lang="en-US" altLang="zh-TW" sz="1500" dirty="0">
                <a:latin typeface="Calibri" panose="020F0502020204030204" pitchFamily="34" charset="0"/>
              </a:rPr>
              <a:t>                </a:t>
            </a:r>
            <a:r>
              <a:rPr lang="ru-RU" altLang="zh-TW" sz="1500" dirty="0" smtClean="0">
                <a:latin typeface="Calibri" panose="020F0502020204030204" pitchFamily="34" charset="0"/>
              </a:rPr>
              <a:t>Простой системы</a:t>
            </a:r>
            <a:r>
              <a:rPr lang="en-US" altLang="zh-TW" sz="1500" dirty="0" smtClean="0">
                <a:latin typeface="Calibri" panose="020F0502020204030204" pitchFamily="34" charset="0"/>
              </a:rPr>
              <a:t>: </a:t>
            </a:r>
            <a:r>
              <a:rPr lang="en-US" altLang="zh-TW" sz="1500" dirty="0">
                <a:latin typeface="Calibri" panose="020F0502020204030204" pitchFamily="34" charset="0"/>
              </a:rPr>
              <a:t>15 </a:t>
            </a:r>
            <a:r>
              <a:rPr lang="ru-RU" altLang="zh-TW" sz="1500" dirty="0" smtClean="0">
                <a:latin typeface="Calibri" panose="020F0502020204030204" pitchFamily="34" charset="0"/>
              </a:rPr>
              <a:t>сек.</a:t>
            </a:r>
            <a:endParaRPr lang="en-US" altLang="zh-TW" sz="15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altLang="zh-TW" sz="1500" dirty="0">
                <a:latin typeface="Calibri" panose="020F0502020204030204" pitchFamily="34" charset="0"/>
              </a:rPr>
              <a:t>                </a:t>
            </a:r>
          </a:p>
          <a:p>
            <a:endParaRPr lang="zh-TW" altLang="zh-TW" sz="1200" dirty="0">
              <a:latin typeface="Calibri" panose="020F0502020204030204" pitchFamily="34" charset="0"/>
            </a:endParaRPr>
          </a:p>
          <a:p>
            <a:endParaRPr lang="en-US" altLang="zh-TW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482269"/>
              </p:ext>
            </p:extLst>
          </p:nvPr>
        </p:nvGraphicFramePr>
        <p:xfrm>
          <a:off x="467544" y="4988272"/>
          <a:ext cx="820891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RK25 UHF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RFD8500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Supion</a:t>
                      </a:r>
                      <a:r>
                        <a:rPr lang="en-US" dirty="0"/>
                        <a:t> 33dBm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TEC UF2200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anose="020F0502020204030204" pitchFamily="34" charset="0"/>
                        </a:rPr>
                        <a:t>Средняя</a:t>
                      </a:r>
                      <a:r>
                        <a:rPr lang="ru-RU" sz="1400" b="1" baseline="0" dirty="0" smtClean="0">
                          <a:latin typeface="Calibri" panose="020F0502020204030204" pitchFamily="34" charset="0"/>
                        </a:rPr>
                        <a:t> скорость считывания меток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&gt; 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20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сек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26.2 </a:t>
                      </a:r>
                      <a:r>
                        <a:rPr lang="ru-RU" sz="1400" dirty="0" smtClean="0">
                          <a:latin typeface="Calibri" panose="020F0502020204030204" pitchFamily="34" charset="0"/>
                        </a:rPr>
                        <a:t>сек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22.2 </a:t>
                      </a:r>
                      <a:r>
                        <a:rPr lang="ru-RU" sz="1400" dirty="0" smtClean="0">
                          <a:latin typeface="Calibri" panose="020F0502020204030204" pitchFamily="34" charset="0"/>
                        </a:rPr>
                        <a:t>сек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27</a:t>
                      </a:r>
                      <a:r>
                        <a:rPr lang="ru-RU" sz="1400" dirty="0" smtClean="0">
                          <a:latin typeface="Calibri" panose="020F0502020204030204" pitchFamily="34" charset="0"/>
                        </a:rPr>
                        <a:t>сек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528122" y="3811687"/>
            <a:ext cx="8293433" cy="152349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ru-RU" altLang="zh-TW" b="1" dirty="0" smtClean="0">
                <a:latin typeface="Calibri" panose="020F0502020204030204" pitchFamily="34" charset="0"/>
              </a:rPr>
              <a:t>Скорость считывания </a:t>
            </a:r>
            <a:r>
              <a:rPr lang="en-US" altLang="zh-TW" b="1" dirty="0" smtClean="0">
                <a:latin typeface="Calibri" panose="020F0502020204030204" pitchFamily="34" charset="0"/>
              </a:rPr>
              <a:t>UHF</a:t>
            </a:r>
            <a:r>
              <a:rPr lang="ru-RU" altLang="zh-TW" b="1" dirty="0" smtClean="0">
                <a:latin typeface="Calibri" panose="020F0502020204030204" pitchFamily="34" charset="0"/>
              </a:rPr>
              <a:t> менее </a:t>
            </a:r>
            <a:r>
              <a:rPr lang="en-US" altLang="zh-TW" b="1" dirty="0" smtClean="0">
                <a:latin typeface="Calibri" panose="020F0502020204030204" pitchFamily="34" charset="0"/>
              </a:rPr>
              <a:t>20</a:t>
            </a:r>
            <a:r>
              <a:rPr lang="ru-RU" altLang="zh-TW" b="1" dirty="0" smtClean="0">
                <a:latin typeface="Calibri" panose="020F0502020204030204" pitchFamily="34" charset="0"/>
              </a:rPr>
              <a:t> с</a:t>
            </a:r>
            <a:r>
              <a:rPr lang="en-US" altLang="zh-TW" dirty="0" smtClean="0">
                <a:latin typeface="Calibri" panose="020F0502020204030204" pitchFamily="34" charset="0"/>
              </a:rPr>
              <a:t>:</a:t>
            </a:r>
            <a:endParaRPr lang="en-US" altLang="zh-TW" dirty="0">
              <a:latin typeface="Calibri" panose="020F0502020204030204" pitchFamily="34" charset="0"/>
            </a:endParaRPr>
          </a:p>
          <a:p>
            <a:r>
              <a:rPr lang="ru-RU" altLang="zh-TW" sz="1500" dirty="0" smtClean="0">
                <a:latin typeface="Calibri" panose="020F0502020204030204" pitchFamily="34" charset="0"/>
              </a:rPr>
              <a:t>Пример считывания в магазине одежды</a:t>
            </a:r>
            <a:r>
              <a:rPr lang="en-US" altLang="zh-TW" sz="1500" dirty="0" smtClean="0">
                <a:latin typeface="Calibri" panose="020F0502020204030204" pitchFamily="34" charset="0"/>
              </a:rPr>
              <a:t>:</a:t>
            </a:r>
            <a:r>
              <a:rPr lang="en-US" altLang="zh-TW" sz="1500" dirty="0">
                <a:latin typeface="Calibri" panose="020F0502020204030204" pitchFamily="34" charset="0"/>
              </a:rPr>
              <a:t>	</a:t>
            </a:r>
          </a:p>
          <a:p>
            <a:r>
              <a:rPr lang="en-US" altLang="zh-TW" sz="1500" dirty="0">
                <a:latin typeface="Calibri" panose="020F0502020204030204" pitchFamily="34" charset="0"/>
              </a:rPr>
              <a:t>1. </a:t>
            </a:r>
            <a:r>
              <a:rPr lang="ru-RU" altLang="zh-TW" sz="1500" dirty="0" smtClean="0">
                <a:latin typeface="Calibri" panose="020F0502020204030204" pitchFamily="34" charset="0"/>
              </a:rPr>
              <a:t>Р</a:t>
            </a:r>
            <a:r>
              <a:rPr lang="ru-RU" altLang="zh-TW" sz="1500" dirty="0" smtClean="0">
                <a:latin typeface="Calibri" panose="020F0502020204030204" pitchFamily="34" charset="0"/>
              </a:rPr>
              <a:t>азместить </a:t>
            </a:r>
            <a:r>
              <a:rPr lang="ru-RU" altLang="zh-TW" sz="1500" dirty="0">
                <a:latin typeface="Calibri" panose="020F0502020204030204" pitchFamily="34" charset="0"/>
              </a:rPr>
              <a:t>ярлык на </a:t>
            </a:r>
            <a:r>
              <a:rPr lang="ru-RU" altLang="zh-TW" sz="1500" dirty="0" smtClean="0">
                <a:latin typeface="Calibri" panose="020F0502020204030204" pitchFamily="34" charset="0"/>
              </a:rPr>
              <a:t>одежде ( на шкаф </a:t>
            </a:r>
            <a:r>
              <a:rPr lang="ru-RU" altLang="zh-TW" sz="1500" dirty="0">
                <a:latin typeface="Calibri" panose="020F0502020204030204" pitchFamily="34" charset="0"/>
              </a:rPr>
              <a:t>для одежды, </a:t>
            </a:r>
            <a:r>
              <a:rPr lang="ru-RU" altLang="zh-TW" sz="1500" dirty="0" smtClean="0">
                <a:latin typeface="Calibri" panose="020F0502020204030204" pitchFamily="34" charset="0"/>
              </a:rPr>
              <a:t>на подставку </a:t>
            </a:r>
            <a:r>
              <a:rPr lang="ru-RU" altLang="zh-TW" sz="1500" dirty="0">
                <a:latin typeface="Calibri" panose="020F0502020204030204" pitchFamily="34" charset="0"/>
              </a:rPr>
              <a:t>для одежды</a:t>
            </a:r>
            <a:r>
              <a:rPr lang="ru-RU" altLang="zh-TW" sz="1500" dirty="0" smtClean="0">
                <a:latin typeface="Calibri" panose="020F0502020204030204" pitchFamily="34" charset="0"/>
              </a:rPr>
              <a:t>).</a:t>
            </a:r>
            <a:r>
              <a:rPr lang="en-US" altLang="zh-TW" sz="1500" dirty="0">
                <a:latin typeface="Calibri" panose="020F0502020204030204" pitchFamily="34" charset="0"/>
              </a:rPr>
              <a:t>	</a:t>
            </a:r>
          </a:p>
          <a:p>
            <a:endParaRPr lang="en-US" altLang="zh-TW" sz="1500" dirty="0">
              <a:latin typeface="Calibri" panose="020F0502020204030204" pitchFamily="34" charset="0"/>
            </a:endParaRPr>
          </a:p>
          <a:p>
            <a:endParaRPr lang="en-US" altLang="zh-TW" sz="1500" dirty="0">
              <a:latin typeface="Calibri" panose="020F0502020204030204" pitchFamily="34" charset="0"/>
            </a:endParaRPr>
          </a:p>
          <a:p>
            <a:endParaRPr lang="en-US" altLang="zh-TW" sz="1500" dirty="0">
              <a:latin typeface="Calibri" panose="020F0502020204030204" pitchFamily="34" charset="0"/>
            </a:endParaRPr>
          </a:p>
          <a:p>
            <a:r>
              <a:rPr lang="en-US" altLang="zh-TW" sz="1500" dirty="0">
                <a:latin typeface="Calibri" panose="020F0502020204030204" pitchFamily="34" charset="0"/>
              </a:rPr>
              <a:t>2. </a:t>
            </a:r>
            <a:r>
              <a:rPr lang="ru-RU" altLang="zh-TW" sz="1500" dirty="0" smtClean="0">
                <a:latin typeface="Calibri" panose="020F0502020204030204" pitchFamily="34" charset="0"/>
              </a:rPr>
              <a:t>Встаньте рядом и начните процесс инвентаризации, затем, проверьте сколько секунд потребовалось.</a:t>
            </a:r>
            <a:endParaRPr lang="en-US" altLang="zh-TW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00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894420" y="188640"/>
            <a:ext cx="7355160" cy="92211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/>
              <a:t>UHF </a:t>
            </a:r>
            <a:r>
              <a:rPr lang="ru-RU" altLang="zh-TW" sz="3600" b="1" dirty="0" smtClean="0"/>
              <a:t>Приложение </a:t>
            </a:r>
            <a:r>
              <a:rPr lang="en-US" altLang="zh-TW" sz="3600" b="1" dirty="0" smtClean="0"/>
              <a:t>- </a:t>
            </a:r>
            <a:r>
              <a:rPr lang="en-US" altLang="zh-TW" sz="3600" b="1" dirty="0" err="1"/>
              <a:t>EZConfig</a:t>
            </a:r>
            <a:endParaRPr lang="zh-TW" altLang="en-US" sz="36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251520" y="1268760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</a:rPr>
              <a:t>EZConfig</a:t>
            </a:r>
            <a:endParaRPr lang="en-US" b="1" dirty="0">
              <a:latin typeface="Calibri" panose="020F0502020204030204" pitchFamily="34" charset="0"/>
            </a:endParaRPr>
          </a:p>
          <a:p>
            <a:r>
              <a:rPr lang="ru-RU" sz="1600" dirty="0" smtClean="0"/>
              <a:t>Приложение </a:t>
            </a:r>
            <a:r>
              <a:rPr lang="en-US" sz="1600" dirty="0" err="1" smtClean="0"/>
              <a:t>EZConfig</a:t>
            </a:r>
            <a:r>
              <a:rPr lang="en-US" sz="1600" dirty="0" smtClean="0"/>
              <a:t> </a:t>
            </a:r>
            <a:r>
              <a:rPr lang="ru-RU" sz="1600" dirty="0" smtClean="0"/>
              <a:t>содержит все настройки </a:t>
            </a:r>
            <a:r>
              <a:rPr lang="en-US" sz="1600" dirty="0" smtClean="0"/>
              <a:t>UHF </a:t>
            </a:r>
            <a:r>
              <a:rPr lang="ru-RU" sz="1600" dirty="0" smtClean="0"/>
              <a:t>рукоятки</a:t>
            </a:r>
            <a:r>
              <a:rPr lang="en-US" sz="1600" dirty="0" smtClean="0"/>
              <a:t>, </a:t>
            </a:r>
            <a:r>
              <a:rPr lang="ru-RU" sz="1600" dirty="0" smtClean="0"/>
              <a:t>включая</a:t>
            </a:r>
            <a:r>
              <a:rPr lang="en-US" sz="1600" dirty="0" smtClean="0"/>
              <a:t> </a:t>
            </a:r>
            <a:r>
              <a:rPr lang="ru-RU" sz="1600" dirty="0" smtClean="0"/>
              <a:t>батарею</a:t>
            </a:r>
            <a:r>
              <a:rPr lang="en-US" sz="1600" dirty="0" smtClean="0"/>
              <a:t>, </a:t>
            </a:r>
            <a:r>
              <a:rPr lang="en-US" sz="1600" dirty="0"/>
              <a:t>RFID </a:t>
            </a:r>
            <a:r>
              <a:rPr lang="ru-RU" sz="1600" dirty="0" smtClean="0"/>
              <a:t>считыватель</a:t>
            </a:r>
            <a:r>
              <a:rPr lang="en-US" sz="1600" dirty="0" smtClean="0"/>
              <a:t>, </a:t>
            </a:r>
            <a:r>
              <a:rPr lang="ru-RU" sz="1600" dirty="0" smtClean="0"/>
              <a:t>Светодиодная индикация и т.д.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6" name="圖片 5" descr="cid:image002.png@01D4961E.552DD7C0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21" y="2348880"/>
            <a:ext cx="2151126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5292080" y="1556792"/>
            <a:ext cx="352839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alibri" panose="020F0502020204030204" pitchFamily="34" charset="0"/>
              </a:rPr>
              <a:t>Информация об устройстве</a:t>
            </a:r>
            <a:endParaRPr lang="en-US" b="1" dirty="0">
              <a:latin typeface="Calibri" panose="020F0502020204030204" pitchFamily="34" charset="0"/>
            </a:endParaRPr>
          </a:p>
          <a:p>
            <a:pPr lvl="0"/>
            <a:r>
              <a:rPr lang="ru-RU" sz="1600" dirty="0" smtClean="0">
                <a:latin typeface="Calibri" panose="020F0502020204030204" pitchFamily="34" charset="0"/>
              </a:rPr>
              <a:t>Статус соединения</a:t>
            </a:r>
            <a:endParaRPr lang="en-US" sz="1600" dirty="0">
              <a:latin typeface="Calibri" panose="020F0502020204030204" pitchFamily="34" charset="0"/>
            </a:endParaRPr>
          </a:p>
          <a:p>
            <a:pPr lvl="0"/>
            <a:r>
              <a:rPr lang="ru-RU" sz="1600" dirty="0" smtClean="0">
                <a:latin typeface="Calibri" panose="020F0502020204030204" pitchFamily="34" charset="0"/>
              </a:rPr>
              <a:t>Сертификаты</a:t>
            </a:r>
            <a:endParaRPr lang="en-US" sz="1600" dirty="0">
              <a:latin typeface="Calibri" panose="020F0502020204030204" pitchFamily="34" charset="0"/>
            </a:endParaRPr>
          </a:p>
          <a:p>
            <a:pPr lvl="0"/>
            <a:r>
              <a:rPr lang="ru-RU" sz="1600" dirty="0" smtClean="0">
                <a:latin typeface="Calibri" panose="020F0502020204030204" pitchFamily="34" charset="0"/>
              </a:rPr>
              <a:t>Серийный номер</a:t>
            </a:r>
            <a:r>
              <a:rPr lang="en-US" sz="1600" dirty="0" smtClean="0">
                <a:latin typeface="Calibri" panose="020F0502020204030204" pitchFamily="34" charset="0"/>
              </a:rPr>
              <a:t>/</a:t>
            </a:r>
            <a:r>
              <a:rPr lang="ru-RU" sz="1600" dirty="0" smtClean="0">
                <a:latin typeface="Calibri" panose="020F0502020204030204" pitchFamily="34" charset="0"/>
              </a:rPr>
              <a:t>Версия прошивки</a:t>
            </a:r>
            <a:r>
              <a:rPr lang="en-US" sz="1600" dirty="0" smtClean="0">
                <a:latin typeface="Calibri" panose="020F0502020204030204" pitchFamily="34" charset="0"/>
              </a:rPr>
              <a:t>/</a:t>
            </a:r>
            <a:r>
              <a:rPr lang="ru-RU" sz="1600" dirty="0" smtClean="0">
                <a:latin typeface="Calibri" panose="020F0502020204030204" pitchFamily="34" charset="0"/>
              </a:rPr>
              <a:t>Версия </a:t>
            </a:r>
            <a:r>
              <a:rPr lang="en-US" sz="1600" dirty="0" smtClean="0">
                <a:latin typeface="Calibri" panose="020F0502020204030204" pitchFamily="34" charset="0"/>
              </a:rPr>
              <a:t>RFID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alibri" panose="020F0502020204030204" pitchFamily="34" charset="0"/>
              </a:rPr>
              <a:t>Питание</a:t>
            </a:r>
            <a:endParaRPr lang="en-US" b="1" dirty="0" smtClean="0">
              <a:latin typeface="Calibri" panose="020F0502020204030204" pitchFamily="34" charset="0"/>
            </a:endParaRPr>
          </a:p>
          <a:p>
            <a:pPr lvl="0"/>
            <a:r>
              <a:rPr lang="ru-RU" sz="1600" dirty="0" smtClean="0">
                <a:latin typeface="Calibri" panose="020F0502020204030204" pitchFamily="34" charset="0"/>
              </a:rPr>
              <a:t>Статус батареи и Профиль питания</a:t>
            </a:r>
            <a:endParaRPr lang="en-US" sz="16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alibri" panose="020F0502020204030204" pitchFamily="34" charset="0"/>
              </a:rPr>
              <a:t>Фильтр</a:t>
            </a:r>
            <a:endParaRPr lang="en-US" b="1" dirty="0">
              <a:latin typeface="Calibri" panose="020F0502020204030204" pitchFamily="34" charset="0"/>
            </a:endParaRPr>
          </a:p>
          <a:p>
            <a:r>
              <a:rPr lang="ru-RU" sz="1600" dirty="0" smtClean="0">
                <a:latin typeface="Calibri" panose="020F0502020204030204" pitchFamily="34" charset="0"/>
              </a:rPr>
              <a:t>Фильтр </a:t>
            </a:r>
            <a:r>
              <a:rPr lang="en-US" sz="1600" dirty="0" smtClean="0">
                <a:latin typeface="Calibri" panose="020F0502020204030204" pitchFamily="34" charset="0"/>
              </a:rPr>
              <a:t>EPC </a:t>
            </a:r>
            <a:r>
              <a:rPr lang="en-US" sz="1600" dirty="0">
                <a:latin typeface="Calibri" panose="020F0502020204030204" pitchFamily="34" charset="0"/>
              </a:rPr>
              <a:t>(RFID </a:t>
            </a:r>
            <a:r>
              <a:rPr lang="ru-RU" sz="1600" dirty="0" smtClean="0">
                <a:latin typeface="Calibri" panose="020F0502020204030204" pitchFamily="34" charset="0"/>
              </a:rPr>
              <a:t>меток</a:t>
            </a:r>
            <a:r>
              <a:rPr lang="en-US" sz="1600" dirty="0" smtClean="0">
                <a:latin typeface="Calibri" panose="020F0502020204030204" pitchFamily="34" charset="0"/>
              </a:rPr>
              <a:t>) </a:t>
            </a:r>
            <a:r>
              <a:rPr lang="ru-RU" sz="1600" dirty="0" smtClean="0">
                <a:latin typeface="Calibri" panose="020F0502020204030204" pitchFamily="34" charset="0"/>
              </a:rPr>
              <a:t>в зависимости от настроек</a:t>
            </a:r>
            <a:endParaRPr lang="en-US" sz="16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alibri" panose="020F0502020204030204" pitchFamily="34" charset="0"/>
              </a:rPr>
              <a:t>Настройка уведомлений</a:t>
            </a:r>
            <a:endParaRPr lang="en-US" b="1" dirty="0">
              <a:latin typeface="Calibri" panose="020F0502020204030204" pitchFamily="34" charset="0"/>
            </a:endParaRPr>
          </a:p>
          <a:p>
            <a:pPr lvl="0"/>
            <a:r>
              <a:rPr lang="ru-RU" sz="1600" dirty="0" smtClean="0">
                <a:latin typeface="Calibri" panose="020F0502020204030204" pitchFamily="34" charset="0"/>
              </a:rPr>
              <a:t>Позволяет пользователям настраивать способы светодиодной индикации уведомлений или сообщений</a:t>
            </a:r>
            <a:endParaRPr lang="en-US" sz="16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alibri" panose="020F0502020204030204" pitchFamily="34" charset="0"/>
              </a:rPr>
              <a:t>Настройка считывателя</a:t>
            </a:r>
            <a:endParaRPr lang="en-US" b="1" dirty="0">
              <a:latin typeface="Calibri" panose="020F0502020204030204" pitchFamily="34" charset="0"/>
            </a:endParaRPr>
          </a:p>
          <a:p>
            <a:pPr lvl="0"/>
            <a:r>
              <a:rPr lang="ru-RU" sz="1600" dirty="0" smtClean="0">
                <a:latin typeface="Calibri" panose="020F0502020204030204" pitchFamily="34" charset="0"/>
              </a:rPr>
              <a:t>Режим </a:t>
            </a:r>
            <a:r>
              <a:rPr lang="en-US" sz="1600" dirty="0" smtClean="0">
                <a:latin typeface="Calibri" panose="020F0502020204030204" pitchFamily="34" charset="0"/>
              </a:rPr>
              <a:t>Multi-tag (</a:t>
            </a:r>
            <a:r>
              <a:rPr lang="ru-RU" sz="1600" dirty="0" smtClean="0">
                <a:latin typeface="Calibri" panose="020F0502020204030204" pitchFamily="34" charset="0"/>
              </a:rPr>
              <a:t>По умолчанию</a:t>
            </a:r>
            <a:r>
              <a:rPr lang="en-US" sz="1600" dirty="0" smtClean="0">
                <a:latin typeface="Calibri" panose="020F0502020204030204" pitchFamily="34" charset="0"/>
              </a:rPr>
              <a:t>) </a:t>
            </a:r>
            <a:r>
              <a:rPr lang="en-US" sz="1600" dirty="0">
                <a:latin typeface="Calibri" panose="020F0502020204030204" pitchFamily="34" charset="0"/>
              </a:rPr>
              <a:t>/ </a:t>
            </a:r>
            <a:r>
              <a:rPr lang="ru-RU" sz="1600" dirty="0" smtClean="0">
                <a:latin typeface="Calibri" panose="020F0502020204030204" pitchFamily="34" charset="0"/>
              </a:rPr>
              <a:t>Комплексный режим</a:t>
            </a:r>
            <a:r>
              <a:rPr lang="en-US" sz="1600" dirty="0" smtClean="0">
                <a:latin typeface="Calibri" panose="020F0502020204030204" pitchFamily="34" charset="0"/>
              </a:rPr>
              <a:t>/ </a:t>
            </a:r>
            <a:r>
              <a:rPr lang="ru-RU" sz="1600" dirty="0" smtClean="0">
                <a:latin typeface="Calibri" panose="020F0502020204030204" pitchFamily="34" charset="0"/>
              </a:rPr>
              <a:t>Пользовательский режим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11" name="圖片 10" descr="C:\Users\laney.shih\AppData\Local\Microsoft\Windows\Temporary Internet Files\Content.Word\Screenshot_19700205-23311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2159635" cy="3599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圖片 11" descr="C:\Users\laney.shih\AppData\Local\Microsoft\Windows\Temporary Internet Files\Content.Word\Screenshot_19700205-231629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56300"/>
            <a:ext cx="2159635" cy="3599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8786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572000" y="1268760"/>
            <a:ext cx="46085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</a:rPr>
              <a:t>EZEdit</a:t>
            </a:r>
            <a:endParaRPr lang="en-US" b="1" dirty="0">
              <a:latin typeface="Calibri" panose="020F0502020204030204" pitchFamily="34" charset="0"/>
            </a:endParaRPr>
          </a:p>
          <a:p>
            <a:r>
              <a:rPr lang="ru-RU" sz="1600" dirty="0" smtClean="0"/>
              <a:t>Приложение </a:t>
            </a:r>
            <a:r>
              <a:rPr lang="en-US" sz="1600" dirty="0" err="1" smtClean="0"/>
              <a:t>EZEdit</a:t>
            </a:r>
            <a:r>
              <a:rPr lang="ru-RU" sz="1600" dirty="0" smtClean="0"/>
              <a:t> управляет считыванием, записью и доступом </a:t>
            </a:r>
            <a:r>
              <a:rPr lang="en-US" sz="1600" dirty="0" smtClean="0"/>
              <a:t>RFID.</a:t>
            </a:r>
            <a:endParaRPr lang="en-US" sz="1600" dirty="0"/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00" y="2360270"/>
            <a:ext cx="2019548" cy="35536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894420" y="188640"/>
            <a:ext cx="7355160" cy="92211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/>
              <a:t>UHF </a:t>
            </a:r>
            <a:r>
              <a:rPr lang="ru-RU" altLang="zh-TW" sz="3600" b="1" dirty="0" smtClean="0"/>
              <a:t>Приложение </a:t>
            </a:r>
            <a:r>
              <a:rPr lang="en-US" altLang="zh-TW" sz="3600" b="1" dirty="0" smtClean="0"/>
              <a:t>- </a:t>
            </a:r>
            <a:r>
              <a:rPr lang="en-US" altLang="zh-TW" sz="3600" b="1" dirty="0" err="1"/>
              <a:t>EZEdit</a:t>
            </a:r>
            <a:endParaRPr lang="zh-TW" altLang="en-US" sz="3600" b="1" dirty="0"/>
          </a:p>
        </p:txBody>
      </p:sp>
      <p:sp>
        <p:nvSpPr>
          <p:cNvPr id="8" name="圓角矩形 7"/>
          <p:cNvSpPr/>
          <p:nvPr/>
        </p:nvSpPr>
        <p:spPr>
          <a:xfrm>
            <a:off x="4784700" y="4005064"/>
            <a:ext cx="836295" cy="7499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616732" y="1929363"/>
            <a:ext cx="35952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err="1" smtClean="0">
                <a:latin typeface="Calibri" panose="020F0502020204030204" pitchFamily="34" charset="0"/>
              </a:rPr>
              <a:t>Инветаризация</a:t>
            </a:r>
            <a:endParaRPr lang="en-US" b="1" dirty="0">
              <a:latin typeface="Calibri" panose="020F0502020204030204" pitchFamily="34" charset="0"/>
            </a:endParaRPr>
          </a:p>
          <a:p>
            <a:pPr lvl="0"/>
            <a:r>
              <a:rPr lang="ru-RU" sz="1600" dirty="0" smtClean="0">
                <a:latin typeface="Calibri" panose="020F0502020204030204" pitchFamily="34" charset="0"/>
              </a:rPr>
              <a:t>Показывает время, данные и инвентарь каждой метки, во время быстрого считывания нескольких </a:t>
            </a:r>
            <a:r>
              <a:rPr lang="en-US" sz="1600" dirty="0" smtClean="0">
                <a:latin typeface="Calibri" panose="020F0502020204030204" pitchFamily="34" charset="0"/>
              </a:rPr>
              <a:t>RFID </a:t>
            </a:r>
            <a:r>
              <a:rPr lang="ru-RU" sz="1600" dirty="0" smtClean="0">
                <a:latin typeface="Calibri" panose="020F0502020204030204" pitchFamily="34" charset="0"/>
              </a:rPr>
              <a:t>меток</a:t>
            </a:r>
            <a:r>
              <a:rPr lang="en-US" sz="1600" dirty="0" smtClean="0">
                <a:latin typeface="Calibri" panose="020F050202020403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alibri" panose="020F0502020204030204" pitchFamily="34" charset="0"/>
              </a:rPr>
              <a:t>Редактирование метки</a:t>
            </a:r>
            <a:r>
              <a:rPr lang="en-US" b="1" dirty="0" smtClean="0">
                <a:latin typeface="Calibri" panose="020F0502020204030204" pitchFamily="34" charset="0"/>
              </a:rPr>
              <a:t> (</a:t>
            </a:r>
            <a:r>
              <a:rPr lang="ru-RU" b="1" dirty="0" smtClean="0">
                <a:latin typeface="Calibri" panose="020F0502020204030204" pitchFamily="34" charset="0"/>
              </a:rPr>
              <a:t>Считывание </a:t>
            </a:r>
            <a:r>
              <a:rPr lang="en-US" b="1" dirty="0" smtClean="0">
                <a:latin typeface="Calibri" panose="020F0502020204030204" pitchFamily="34" charset="0"/>
              </a:rPr>
              <a:t>/</a:t>
            </a:r>
            <a:r>
              <a:rPr lang="ru-RU" b="1" dirty="0" smtClean="0">
                <a:latin typeface="Calibri" panose="020F0502020204030204" pitchFamily="34" charset="0"/>
              </a:rPr>
              <a:t> Запись </a:t>
            </a:r>
            <a:r>
              <a:rPr lang="en-US" b="1" dirty="0" smtClean="0">
                <a:latin typeface="Calibri" panose="020F0502020204030204" pitchFamily="34" charset="0"/>
              </a:rPr>
              <a:t>/</a:t>
            </a:r>
            <a:r>
              <a:rPr lang="ru-RU" b="1" dirty="0" smtClean="0">
                <a:latin typeface="Calibri" panose="020F0502020204030204" pitchFamily="34" charset="0"/>
              </a:rPr>
              <a:t> Блокировка</a:t>
            </a:r>
            <a:r>
              <a:rPr lang="en-US" b="1" dirty="0" smtClean="0">
                <a:latin typeface="Calibri" panose="020F0502020204030204" pitchFamily="34" charset="0"/>
              </a:rPr>
              <a:t>) </a:t>
            </a:r>
            <a:endParaRPr lang="en-US" b="1" dirty="0">
              <a:latin typeface="Calibri" panose="020F0502020204030204" pitchFamily="34" charset="0"/>
            </a:endParaRPr>
          </a:p>
          <a:p>
            <a:r>
              <a:rPr lang="ru-RU" sz="1600" dirty="0" smtClean="0">
                <a:latin typeface="Calibri" panose="020F0502020204030204" pitchFamily="34" charset="0"/>
              </a:rPr>
              <a:t>Простое </a:t>
            </a:r>
            <a:r>
              <a:rPr lang="ru-RU" sz="1600" dirty="0" err="1" smtClean="0">
                <a:latin typeface="Calibri" panose="020F0502020204030204" pitchFamily="34" charset="0"/>
              </a:rPr>
              <a:t>демо</a:t>
            </a:r>
            <a:r>
              <a:rPr lang="ru-RU" sz="1600" dirty="0" smtClean="0">
                <a:latin typeface="Calibri" panose="020F0502020204030204" pitchFamily="34" charset="0"/>
              </a:rPr>
              <a:t> функций считывания, записи и блокировки</a:t>
            </a:r>
            <a:r>
              <a:rPr lang="en-US" sz="1600" dirty="0" smtClean="0">
                <a:latin typeface="Calibri" panose="020F0502020204030204" pitchFamily="34" charset="0"/>
              </a:rPr>
              <a:t>. </a:t>
            </a:r>
            <a:endParaRPr lang="en-US" sz="1600" dirty="0">
              <a:latin typeface="Calibri" panose="020F0502020204030204" pitchFamily="34" charset="0"/>
            </a:endParaRPr>
          </a:p>
          <a:p>
            <a:pPr lvl="0"/>
            <a:r>
              <a:rPr lang="ru-RU" sz="1600" dirty="0" smtClean="0">
                <a:latin typeface="Calibri" panose="020F0502020204030204" pitchFamily="34" charset="0"/>
              </a:rPr>
              <a:t>Поиск читаемых </a:t>
            </a:r>
            <a:r>
              <a:rPr lang="en-US" sz="1600" dirty="0" smtClean="0">
                <a:latin typeface="Calibri" panose="020F0502020204030204" pitchFamily="34" charset="0"/>
              </a:rPr>
              <a:t>RFID</a:t>
            </a:r>
            <a:r>
              <a:rPr lang="ru-RU" sz="1600" dirty="0" smtClean="0">
                <a:latin typeface="Calibri" panose="020F0502020204030204" pitchFamily="34" charset="0"/>
              </a:rPr>
              <a:t> меток для поиска товаров</a:t>
            </a:r>
            <a:r>
              <a:rPr lang="en-US" sz="1600" dirty="0" smtClean="0">
                <a:latin typeface="Calibri" panose="020F0502020204030204" pitchFamily="34" charset="0"/>
              </a:rPr>
              <a:t>. </a:t>
            </a:r>
            <a:endParaRPr lang="en-US" sz="16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alibri" panose="020F0502020204030204" pitchFamily="34" charset="0"/>
              </a:rPr>
              <a:t>Декодирование</a:t>
            </a:r>
            <a:r>
              <a:rPr lang="ru-RU" b="1" dirty="0" smtClean="0">
                <a:latin typeface="Calibri" panose="020F0502020204030204" pitchFamily="34" charset="0"/>
              </a:rPr>
              <a:t>, кодирование </a:t>
            </a:r>
            <a:r>
              <a:rPr lang="en-US" b="1" dirty="0" smtClean="0">
                <a:latin typeface="Calibri" panose="020F0502020204030204" pitchFamily="34" charset="0"/>
              </a:rPr>
              <a:t>EPC</a:t>
            </a:r>
            <a:endParaRPr lang="en-US" b="1" dirty="0">
              <a:latin typeface="Calibri" panose="020F0502020204030204" pitchFamily="34" charset="0"/>
            </a:endParaRPr>
          </a:p>
          <a:p>
            <a:pPr lvl="0"/>
            <a:r>
              <a:rPr lang="ru-RU" sz="1600" dirty="0" smtClean="0">
                <a:latin typeface="Calibri" panose="020F0502020204030204" pitchFamily="34" charset="0"/>
              </a:rPr>
              <a:t>Считывание, запись  и блокировка различных меток</a:t>
            </a:r>
            <a:r>
              <a:rPr lang="en-US" sz="1600" dirty="0" smtClean="0">
                <a:latin typeface="Calibri" panose="020F050202020403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Gen2 v2 (TBD)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alibri" panose="020F0502020204030204" pitchFamily="34" charset="0"/>
              </a:rPr>
              <a:t>О программе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51132"/>
            <a:ext cx="2016224" cy="357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701" y="2360270"/>
            <a:ext cx="2094802" cy="35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49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Документация</a:t>
            </a:r>
            <a:endParaRPr lang="en-US" sz="3600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973614"/>
              </p:ext>
            </p:extLst>
          </p:nvPr>
        </p:nvGraphicFramePr>
        <p:xfrm>
          <a:off x="755576" y="1700808"/>
          <a:ext cx="7776864" cy="23627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38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1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229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8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No.</a:t>
                      </a:r>
                      <a:endParaRPr lang="en-US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0" dirty="0" smtClean="0">
                          <a:effectLst/>
                        </a:rPr>
                        <a:t>Название</a:t>
                      </a:r>
                      <a:endParaRPr lang="en-US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0" dirty="0" smtClean="0">
                          <a:effectLst/>
                        </a:rPr>
                        <a:t>Описание</a:t>
                      </a:r>
                      <a:endParaRPr lang="en-US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1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1</a:t>
                      </a:r>
                      <a:endParaRPr lang="en-US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0" dirty="0">
                          <a:effectLst/>
                          <a:latin typeface="Calibri" panose="020F0502020204030204" pitchFamily="34" charset="0"/>
                        </a:rPr>
                        <a:t>EZ </a:t>
                      </a:r>
                      <a:r>
                        <a:rPr lang="en-US" sz="1500" kern="0" dirty="0" err="1">
                          <a:effectLst/>
                          <a:latin typeface="Calibri" panose="020F0502020204030204" pitchFamily="34" charset="0"/>
                        </a:rPr>
                        <a:t>Config</a:t>
                      </a:r>
                      <a:r>
                        <a:rPr lang="en-US" sz="1500" kern="0" dirty="0">
                          <a:effectLst/>
                          <a:latin typeface="Calibri" panose="020F0502020204030204" pitchFamily="34" charset="0"/>
                        </a:rPr>
                        <a:t> &amp; EZ Editor User Guide</a:t>
                      </a:r>
                      <a:endParaRPr lang="en-US" sz="1500" kern="100" dirty="0">
                        <a:effectLst/>
                        <a:latin typeface="Calibri" panose="020F0502020204030204" pitchFamily="34" charset="0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0" dirty="0" smtClean="0">
                          <a:effectLst/>
                          <a:latin typeface="Calibri" panose="020F0502020204030204" pitchFamily="34" charset="0"/>
                        </a:rPr>
                        <a:t>Настройка и статус </a:t>
                      </a:r>
                      <a:r>
                        <a:rPr lang="en-US" sz="1500" kern="0" dirty="0" smtClean="0">
                          <a:effectLst/>
                          <a:latin typeface="Calibri" panose="020F0502020204030204" pitchFamily="34" charset="0"/>
                        </a:rPr>
                        <a:t>UHF </a:t>
                      </a:r>
                      <a:r>
                        <a:rPr lang="ru-RU" sz="1500" kern="0" dirty="0" smtClean="0">
                          <a:effectLst/>
                          <a:latin typeface="Calibri" panose="020F0502020204030204" pitchFamily="34" charset="0"/>
                        </a:rPr>
                        <a:t>Рукоятки</a:t>
                      </a:r>
                      <a:r>
                        <a:rPr lang="en-US" sz="1500" kern="0" dirty="0" smtClean="0">
                          <a:effectLst/>
                          <a:latin typeface="Calibri" panose="020F0502020204030204" pitchFamily="34" charset="0"/>
                        </a:rPr>
                        <a:t>;</a:t>
                      </a:r>
                      <a:endParaRPr lang="en-US" sz="1500" kern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0" dirty="0" smtClean="0">
                          <a:effectLst/>
                          <a:latin typeface="Calibri" panose="020F0502020204030204" pitchFamily="34" charset="0"/>
                        </a:rPr>
                        <a:t>Считывание, запись и блокировка </a:t>
                      </a:r>
                      <a:r>
                        <a:rPr lang="en-US" sz="1500" kern="0" dirty="0" smtClean="0">
                          <a:effectLst/>
                          <a:latin typeface="Calibri" panose="020F0502020204030204" pitchFamily="34" charset="0"/>
                        </a:rPr>
                        <a:t>RFID </a:t>
                      </a:r>
                      <a:r>
                        <a:rPr lang="ru-RU" sz="1500" kern="0" dirty="0" smtClean="0">
                          <a:effectLst/>
                          <a:latin typeface="Calibri" panose="020F0502020204030204" pitchFamily="34" charset="0"/>
                        </a:rPr>
                        <a:t>метки</a:t>
                      </a:r>
                      <a:endParaRPr lang="en-US" sz="1500" kern="100" dirty="0">
                        <a:effectLst/>
                        <a:latin typeface="Calibri" panose="020F0502020204030204" pitchFamily="34" charset="0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1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2</a:t>
                      </a:r>
                      <a:endParaRPr lang="en-US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RFID API</a:t>
                      </a:r>
                      <a:r>
                        <a:rPr lang="en-US" sz="1500" kern="100" baseline="0" dirty="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 technical Document</a:t>
                      </a:r>
                      <a:endParaRPr lang="en-US" sz="1500" kern="100" dirty="0">
                        <a:effectLst/>
                        <a:latin typeface="Calibri" panose="020F0502020204030204" pitchFamily="34" charset="0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0" dirty="0" smtClean="0">
                          <a:effectLst/>
                          <a:latin typeface="Calibri" panose="020F0502020204030204" pitchFamily="34" charset="0"/>
                        </a:rPr>
                        <a:t>API</a:t>
                      </a:r>
                      <a:r>
                        <a:rPr lang="ru-RU" sz="1500" kern="0" dirty="0" smtClean="0">
                          <a:effectLst/>
                          <a:latin typeface="Calibri" panose="020F0502020204030204" pitchFamily="34" charset="0"/>
                        </a:rPr>
                        <a:t> для чтения,</a:t>
                      </a:r>
                      <a:r>
                        <a:rPr lang="ru-RU" sz="1500" kern="0" baseline="0" dirty="0" smtClean="0">
                          <a:effectLst/>
                          <a:latin typeface="Calibri" panose="020F0502020204030204" pitchFamily="34" charset="0"/>
                        </a:rPr>
                        <a:t> записи и блокировки </a:t>
                      </a:r>
                      <a:r>
                        <a:rPr lang="en-US" sz="1500" kern="0" dirty="0" smtClean="0">
                          <a:effectLst/>
                          <a:latin typeface="Calibri" panose="020F0502020204030204" pitchFamily="34" charset="0"/>
                        </a:rPr>
                        <a:t>RFID </a:t>
                      </a:r>
                      <a:r>
                        <a:rPr lang="ru-RU" sz="1500" kern="0" dirty="0" smtClean="0">
                          <a:effectLst/>
                          <a:latin typeface="Calibri" panose="020F0502020204030204" pitchFamily="34" charset="0"/>
                        </a:rPr>
                        <a:t>метки</a:t>
                      </a:r>
                      <a:endParaRPr lang="en-US" sz="1500" kern="100" dirty="0">
                        <a:effectLst/>
                        <a:latin typeface="Calibri" panose="020F0502020204030204" pitchFamily="34" charset="0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1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3</a:t>
                      </a:r>
                      <a:endParaRPr lang="en-US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effectLst/>
                          <a:latin typeface="Calibri" panose="020F0502020204030204" pitchFamily="34" charset="0"/>
                        </a:rPr>
                        <a:t>RFID service &amp; API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Sample</a:t>
                      </a:r>
                      <a:r>
                        <a:rPr lang="en-US" sz="1500" kern="0" baseline="0" dirty="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 code</a:t>
                      </a:r>
                      <a:endParaRPr lang="en-US" sz="1500" kern="100" dirty="0">
                        <a:effectLst/>
                        <a:latin typeface="Calibri" panose="020F0502020204030204" pitchFamily="34" charset="0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kern="0" dirty="0" smtClean="0">
                          <a:effectLst/>
                          <a:latin typeface="Calibri" panose="020F0502020204030204" pitchFamily="34" charset="0"/>
                        </a:rPr>
                        <a:t>Находится в папке на</a:t>
                      </a:r>
                      <a:r>
                        <a:rPr lang="ru-RU" sz="1500" kern="0" baseline="0" dirty="0" smtClean="0">
                          <a:effectLst/>
                          <a:latin typeface="Calibri" panose="020F0502020204030204" pitchFamily="34" charset="0"/>
                        </a:rPr>
                        <a:t> терминале</a:t>
                      </a:r>
                      <a:r>
                        <a:rPr lang="en-US" sz="1500" kern="0" dirty="0" smtClean="0">
                          <a:effectLst/>
                          <a:latin typeface="Calibri" panose="020F0502020204030204" pitchFamily="34" charset="0"/>
                        </a:rPr>
                        <a:t> RK25</a:t>
                      </a:r>
                      <a:r>
                        <a:rPr lang="en-US" sz="1500" kern="0" baseline="0" dirty="0" smtClean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1500" kern="0" baseline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500" kern="0" baseline="0" dirty="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  <a:hlinkClick r:id="rId2" action="ppaction://hlinkfile"/>
                        </a:rPr>
                        <a:t>\\FileManager\RfidService_Data</a:t>
                      </a:r>
                      <a:endParaRPr lang="en-US" sz="1500" kern="100" dirty="0">
                        <a:effectLst/>
                        <a:latin typeface="Calibri" panose="020F0502020204030204" pitchFamily="34" charset="0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286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497152"/>
              </p:ext>
            </p:extLst>
          </p:nvPr>
        </p:nvGraphicFramePr>
        <p:xfrm>
          <a:off x="84645" y="610753"/>
          <a:ext cx="8976143" cy="5842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0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3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49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2093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29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0441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8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RK25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Фото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Название модели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Чипсет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Стандарт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Размеры</a:t>
                      </a:r>
                      <a:r>
                        <a:rPr lang="en-US" sz="900" u="none" strike="noStrike" dirty="0">
                          <a:effectLst/>
                        </a:rPr>
                        <a:t/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 smtClean="0">
                          <a:effectLst/>
                        </a:rPr>
                        <a:t>(</a:t>
                      </a:r>
                      <a:r>
                        <a:rPr lang="ru-RU" sz="900" u="none" strike="noStrike" dirty="0" smtClean="0">
                          <a:effectLst/>
                        </a:rPr>
                        <a:t>мм</a:t>
                      </a:r>
                      <a:r>
                        <a:rPr lang="en-US" sz="900" u="none" strike="noStrike" dirty="0" smtClean="0">
                          <a:effectLst/>
                        </a:rPr>
                        <a:t>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Использование метки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Расположение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Макс. Дальность считывания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(м)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9617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Dogbone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Impinj Monza 4D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Gen 2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ISO1800-6C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94*27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Пластик/Карты/Стекло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на Картон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24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ALN-9740-WRW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Alien Higgs 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Gen 2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ISO1800-6C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94.8*8.1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Пластик/Карты/Стекло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mtClean="0">
                          <a:effectLst/>
                        </a:rPr>
                        <a:t>на Картон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9.5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22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SQ-ALN-9840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Alien Higgs EC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Gen 2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ISO1800-6C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94.8*8.1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Пластик/Карты/Стекло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mtClean="0">
                          <a:effectLst/>
                        </a:rPr>
                        <a:t>на Картон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9.5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24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ALN-9740-WRW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Alien Higgs 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Gen 2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ISO1800-6C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93*19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Пластик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высокой плотности, лобовые стекла, батарейки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mtClean="0">
                          <a:effectLst/>
                        </a:rPr>
                        <a:t>на Картон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1651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ALN-9770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Alien Higgs 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Gen 2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ISO1800-6C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82.5*32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Батарейки</a:t>
                      </a:r>
                      <a:r>
                        <a:rPr lang="en-US" sz="900" u="none" strike="noStrike" dirty="0" smtClean="0">
                          <a:effectLst/>
                        </a:rPr>
                        <a:t>,</a:t>
                      </a:r>
                      <a:r>
                        <a:rPr lang="ru-RU" sz="900" u="none" strike="noStrike" dirty="0" smtClean="0">
                          <a:effectLst/>
                        </a:rPr>
                        <a:t> объекты, наполненные жидкостью, пластиковые контейнеры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на Картон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9.2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HL-40M-150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Gen 2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ISO1800-6C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135*16*6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Контейнеры, полки,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оборудование (для дальнего радиуса действия)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на Метал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22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ALN-9610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Alien Higgs 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Gen 2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ISO1800-6C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44.5*10.4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Пластик/Карты/Стекло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mtClean="0">
                          <a:effectLst/>
                        </a:rPr>
                        <a:t>на Картон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1.7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3492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ALN-9713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Alien Higgs 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Gen 2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ISO1800-6C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12*9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Ультра компактный размер для ювелирных изделий, анти-контрафактной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mtClean="0">
                          <a:effectLst/>
                        </a:rPr>
                        <a:t>на Картон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0.1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8588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ALN-9714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Alien Higgs 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Gen 2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ISO1800-6C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17*15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Фармацевтика, здравоохранение, небольшие стеклянные предметы и предметы, наполненные жидкостью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mtClean="0">
                          <a:effectLst/>
                        </a:rPr>
                        <a:t>на Картон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9617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ALN-9715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Alien Higgs 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Gen 2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ISO1800-6C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27*9.7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Ювелирные изделия, косметика и предметы с малым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форм-фактором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на Картон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0.7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8588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ALN-9825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Alien Higgs EC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Gen 2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ISO1800-6C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29*15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Для близкого размещения к металлам или металлическим поверхностям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близко к Металл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0.9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53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ALN-9629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Alien Higgs 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Gen 2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ISO1800-6C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22.5*22.5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Квадратные и мелкие предметы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на Картон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1.4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2830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HL-7005PI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Alien Higgs 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Gen 2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ISO1800-6C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70*5</a:t>
                      </a:r>
                      <a:r>
                        <a:rPr lang="ru-RU" sz="900" u="none" strike="noStrike" dirty="0" smtClean="0">
                          <a:effectLst/>
                        </a:rPr>
                        <a:t>*</a:t>
                      </a:r>
                      <a:r>
                        <a:rPr lang="en-US" sz="900" u="none" strike="noStrike" dirty="0" smtClean="0">
                          <a:effectLst/>
                        </a:rPr>
                        <a:t>0.08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Гибкая метка для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отслеживания инструментов и других </a:t>
                      </a:r>
                      <a:r>
                        <a:rPr lang="ru-RU" sz="900" u="none" strike="noStrike" baseline="0" dirty="0" err="1" smtClean="0">
                          <a:effectLst/>
                        </a:rPr>
                        <a:t>изделей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smtClean="0">
                          <a:effectLst/>
                        </a:rPr>
                        <a:t> </a:t>
                      </a:r>
                      <a:r>
                        <a:rPr lang="ru-RU" sz="900" u="none" strike="noStrike" smtClean="0">
                          <a:effectLst/>
                        </a:rPr>
                        <a:t>на Метал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36351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HL-P-5213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Alien Higgs 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Gen 2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ISO1800-6C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52*13*2.7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Защищенная метка по стандарту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</a:t>
                      </a:r>
                      <a:br>
                        <a:rPr lang="ru-RU" sz="900" u="none" strike="noStrike" baseline="0" dirty="0" smtClean="0">
                          <a:effectLst/>
                        </a:rPr>
                      </a:br>
                      <a:r>
                        <a:rPr lang="en-US" sz="900" u="none" strike="noStrike" dirty="0" smtClean="0">
                          <a:effectLst/>
                        </a:rPr>
                        <a:t>MIL-STD-810-F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на Метал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0.85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532283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HL-C-1309A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Impinj Monza 4QT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Gen 2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ISO1800-6C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13*9*3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Керамика, небольшого размера, для использования с любым материалом,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 выдерживает температуру -40 ~ + 120 градусов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smtClean="0">
                          <a:effectLst/>
                        </a:rPr>
                        <a:t> </a:t>
                      </a:r>
                      <a:r>
                        <a:rPr lang="ru-RU" sz="900" u="none" strike="noStrike" smtClean="0">
                          <a:effectLst/>
                        </a:rPr>
                        <a:t>на Метал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0.15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493096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HL-MT3312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Gen 2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ISO1800-6C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33*12*3.2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документы, инструменты, управление продукцией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на Метал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pic>
        <p:nvPicPr>
          <p:cNvPr id="42" name="圖片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42" y="1053246"/>
            <a:ext cx="731803" cy="22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圖片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7" y="1299240"/>
            <a:ext cx="785811" cy="21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圖片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5" y="1548721"/>
            <a:ext cx="785813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圖片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8" y="1805827"/>
            <a:ext cx="546276" cy="23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圖片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42" y="2040851"/>
            <a:ext cx="553207" cy="33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圖片 4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8" y="2392128"/>
            <a:ext cx="847725" cy="2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圖片 4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93" y="4368565"/>
            <a:ext cx="604139" cy="23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圖片 4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6" y="2739369"/>
            <a:ext cx="560004" cy="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圖片 4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70" y="3018006"/>
            <a:ext cx="414071" cy="2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圖片 5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5" y="3340485"/>
            <a:ext cx="576261" cy="22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圖片 5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6" y="3620965"/>
            <a:ext cx="636586" cy="2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圖片 5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92" y="3917528"/>
            <a:ext cx="411326" cy="33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圖片 5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67" y="4662878"/>
            <a:ext cx="837073" cy="27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圖片 5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20" y="4996978"/>
            <a:ext cx="440084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圖片 5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3" y="5373216"/>
            <a:ext cx="528911" cy="41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圖片 6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81" y="5921066"/>
            <a:ext cx="749579" cy="32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標題 1"/>
          <p:cNvSpPr txBox="1">
            <a:spLocks/>
          </p:cNvSpPr>
          <p:nvPr/>
        </p:nvSpPr>
        <p:spPr>
          <a:xfrm>
            <a:off x="894420" y="44624"/>
            <a:ext cx="7355160" cy="46105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/>
              <a:t>RK25 RFID Tag Reading Range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96954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Технические Характеристики</a:t>
            </a:r>
            <a:endParaRPr lang="en-US" sz="3600" b="1" dirty="0"/>
          </a:p>
        </p:txBody>
      </p:sp>
      <p:graphicFrame>
        <p:nvGraphicFramePr>
          <p:cNvPr id="4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847658"/>
              </p:ext>
            </p:extLst>
          </p:nvPr>
        </p:nvGraphicFramePr>
        <p:xfrm>
          <a:off x="971600" y="1268760"/>
          <a:ext cx="7632848" cy="5189840"/>
        </p:xfrm>
        <a:graphic>
          <a:graphicData uri="http://schemas.openxmlformats.org/drawingml/2006/table">
            <a:tbl>
              <a:tblPr bandRow="1">
                <a:tableStyleId>{68D230F3-CF80-4859-8CE7-A43EE81993B5}</a:tableStyleId>
              </a:tblPr>
              <a:tblGrid>
                <a:gridCol w="26758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69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9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Совместимые</a:t>
                      </a:r>
                      <a:r>
                        <a:rPr lang="ru-RU" sz="1400" b="1" i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устройства</a:t>
                      </a:r>
                      <a:endParaRPr lang="en-US" sz="1400" b="1" i="1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RK25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Размеры</a:t>
                      </a:r>
                      <a:endParaRPr lang="en-US" sz="1400" b="1" i="1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только </a:t>
                      </a:r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UHF) 152.4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85.3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158.8</a:t>
                      </a:r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мм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6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Вес</a:t>
                      </a:r>
                      <a:endParaRPr lang="en-US" sz="1400" b="1" i="1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только</a:t>
                      </a:r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UHF) 353.4</a:t>
                      </a:r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г</a:t>
                      </a:r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с</a:t>
                      </a:r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батареей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Индикация</a:t>
                      </a:r>
                      <a:endParaRPr lang="en-US" sz="1400" b="1" i="1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Светодиод (</a:t>
                      </a:r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R/G/B</a:t>
                      </a:r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9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Поддерживаемые стандарты</a:t>
                      </a:r>
                      <a:endParaRPr lang="en-US" sz="1400" b="1" i="1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ISO18000-6C, EPC Class1 Gen2 V2, </a:t>
                      </a:r>
                      <a:r>
                        <a:rPr lang="ru-RU" altLang="zh-CN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и</a:t>
                      </a:r>
                      <a:r>
                        <a:rPr lang="en-US" altLang="zh-CN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 LBT</a:t>
                      </a:r>
                      <a:endParaRPr lang="en-US" altLang="zh-CN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6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Тип антенны</a:t>
                      </a:r>
                      <a:endParaRPr lang="en-US" sz="1400" b="1" i="1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Круговая поляризация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87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Дальность считывания</a:t>
                      </a:r>
                      <a:endParaRPr lang="en-US" sz="1400" b="1" i="1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4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метров</a:t>
                      </a:r>
                      <a:endParaRPr lang="en-US" sz="14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9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Макс.</a:t>
                      </a:r>
                      <a:r>
                        <a:rPr lang="ru-RU" sz="1400" b="1" i="1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Скорость считывания</a:t>
                      </a:r>
                      <a:endParaRPr lang="en-US" sz="1400" b="1" i="1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700+ </a:t>
                      </a:r>
                      <a:r>
                        <a:rPr lang="ru-RU" altLang="zh-TW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меток  в сек.</a:t>
                      </a:r>
                      <a:endParaRPr lang="en-US" altLang="zh-TW" sz="14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87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</a:t>
                      </a:r>
                      <a:r>
                        <a:rPr lang="ru-RU" sz="1400" b="1" i="1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подключения</a:t>
                      </a:r>
                      <a:endParaRPr lang="en-US" sz="1400" b="1" i="1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TW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Коннектор 8 </a:t>
                      </a:r>
                      <a:r>
                        <a:rPr lang="ru-RU" altLang="zh-TW" sz="140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пин</a:t>
                      </a:r>
                      <a:endParaRPr lang="en-US" altLang="zh-TW" sz="14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6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Мощность</a:t>
                      </a:r>
                      <a:endParaRPr lang="en-US" sz="1400" b="1" i="1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</a:t>
                      </a:r>
                      <a:r>
                        <a:rPr lang="en-US" sz="14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ru-RU" sz="140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дБм</a:t>
                      </a:r>
                      <a:r>
                        <a:rPr lang="en-US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</a:t>
                      </a:r>
                      <a:r>
                        <a:rPr lang="en-US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en-US" sz="14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178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Диапазон частот</a:t>
                      </a:r>
                      <a:endParaRPr lang="en-US" sz="1400" b="1" i="1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u="sng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WW SKU</a:t>
                      </a:r>
                    </a:p>
                    <a:p>
                      <a:pPr algn="ctr"/>
                      <a:r>
                        <a:rPr lang="de-DE" altLang="zh-TW" sz="14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US/BR: 902 - 928 </a:t>
                      </a:r>
                      <a:r>
                        <a:rPr lang="ru-RU" altLang="zh-TW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МГц</a:t>
                      </a:r>
                      <a:endParaRPr lang="de-DE" altLang="zh-TW" sz="14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altLang="zh-TW" sz="14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EU/RU/IN: 865 - 868 </a:t>
                      </a:r>
                      <a:r>
                        <a:rPr lang="ru-RU" altLang="zh-TW" sz="140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Мгц</a:t>
                      </a:r>
                      <a:endParaRPr lang="de-DE" altLang="zh-TW" sz="14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altLang="zh-TW" sz="14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TW: 922 - 928 </a:t>
                      </a:r>
                      <a:r>
                        <a:rPr lang="ru-RU" altLang="zh-TW" sz="140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Мгц</a:t>
                      </a:r>
                      <a:endParaRPr lang="de-DE" altLang="zh-TW" sz="14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altLang="zh-TW" sz="1400" b="1" u="sng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JP SKU </a:t>
                      </a:r>
                      <a:r>
                        <a:rPr lang="en-US" altLang="zh-TW" sz="1400" b="1" u="sng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altLang="zh-TW" sz="1400" b="1" u="sng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en-US" altLang="zh-TW" sz="1400" b="1" u="sng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altLang="zh-TW" sz="1400" b="1" u="sng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LBT)</a:t>
                      </a:r>
                    </a:p>
                    <a:p>
                      <a:pPr algn="ctr"/>
                      <a:r>
                        <a:rPr lang="en-US" altLang="zh-TW" sz="14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JP: 916 - 920 </a:t>
                      </a:r>
                      <a:r>
                        <a:rPr lang="ru-RU" altLang="zh-TW" sz="140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Мгц</a:t>
                      </a:r>
                      <a:endParaRPr lang="en-US" altLang="zh-TW" sz="14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6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Батарея</a:t>
                      </a:r>
                      <a:endParaRPr lang="en-US" sz="1400" b="1" i="1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только </a:t>
                      </a:r>
                      <a:r>
                        <a:rPr lang="en-US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UHF) 3.6</a:t>
                      </a:r>
                      <a:r>
                        <a:rPr lang="ru-RU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4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3,000</a:t>
                      </a:r>
                      <a:r>
                        <a:rPr lang="ru-RU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мАч</a:t>
                      </a:r>
                      <a:endParaRPr lang="en-US" sz="14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6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Время работы</a:t>
                      </a:r>
                      <a:endParaRPr lang="en-US" sz="1400" b="1" i="1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ru-RU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часов</a:t>
                      </a:r>
                      <a:r>
                        <a:rPr lang="en-US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US" sz="14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6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Защита</a:t>
                      </a:r>
                      <a:endParaRPr lang="en-US" sz="1400" b="1" i="1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6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Высота падения</a:t>
                      </a:r>
                      <a:endParaRPr lang="en-US" sz="1400" b="1" i="1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  <a:r>
                        <a:rPr lang="ru-RU" sz="14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en-US" sz="14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9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</a:t>
                      </a:r>
                      <a:endParaRPr lang="en-US" sz="1400" b="1" i="1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EZConfig, EZEdit, RFID Android Software Development KIT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6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Аксессуары</a:t>
                      </a:r>
                      <a:endParaRPr lang="en-US" sz="1400" b="1" i="1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Зарядное устройство батареи</a:t>
                      </a:r>
                      <a:endParaRPr lang="en-US" sz="14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219967">
            <a:off x="7480872" y="-26619"/>
            <a:ext cx="1438996" cy="144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988910"/>
      </p:ext>
    </p:extLst>
  </p:cSld>
  <p:clrMapOvr>
    <a:masterClrMapping/>
  </p:clrMapOvr>
</p:sld>
</file>

<file path=ppt/theme/theme1.xml><?xml version="1.0" encoding="utf-8"?>
<a:theme xmlns:a="http://schemas.openxmlformats.org/drawingml/2006/main" name="佈景主題2">
  <a:themeElements>
    <a:clrScheme name="自訂 5">
      <a:dk1>
        <a:srgbClr val="595959"/>
      </a:dk1>
      <a:lt1>
        <a:sysClr val="window" lastClr="FFFFFF"/>
      </a:lt1>
      <a:dk2>
        <a:srgbClr val="595959"/>
      </a:dk2>
      <a:lt2>
        <a:srgbClr val="FFFFFF"/>
      </a:lt2>
      <a:accent1>
        <a:srgbClr val="728EC0"/>
      </a:accent1>
      <a:accent2>
        <a:srgbClr val="4793D1"/>
      </a:accent2>
      <a:accent3>
        <a:srgbClr val="7C72A6"/>
      </a:accent3>
      <a:accent4>
        <a:srgbClr val="00B0F0"/>
      </a:accent4>
      <a:accent5>
        <a:srgbClr val="957E55"/>
      </a:accent5>
      <a:accent6>
        <a:srgbClr val="894B93"/>
      </a:accent6>
      <a:hlink>
        <a:srgbClr val="FFC000"/>
      </a:hlink>
      <a:folHlink>
        <a:srgbClr val="8D8173"/>
      </a:folHlink>
    </a:clrScheme>
    <a:fontScheme name="自訂 5">
      <a:majorFont>
        <a:latin typeface="Candara"/>
        <a:ea typeface="微軟正黑體"/>
        <a:cs typeface=""/>
      </a:majorFont>
      <a:minorFont>
        <a:latin typeface="Candara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佈景主題2</Template>
  <TotalTime>20463</TotalTime>
  <Words>871</Words>
  <Application>Microsoft Office PowerPoint</Application>
  <PresentationFormat>Экран (4:3)</PresentationFormat>
  <Paragraphs>296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佈景主題2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Документация</vt:lpstr>
      <vt:lpstr>Презентация PowerPoint</vt:lpstr>
      <vt:lpstr>Технические Характеристики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Lindsay Chen (陳虹霖)</dc:creator>
  <cp:lastModifiedBy>Vikkyng</cp:lastModifiedBy>
  <cp:revision>639</cp:revision>
  <dcterms:created xsi:type="dcterms:W3CDTF">2017-11-20T07:47:17Z</dcterms:created>
  <dcterms:modified xsi:type="dcterms:W3CDTF">2019-04-22T09:15:02Z</dcterms:modified>
</cp:coreProperties>
</file>