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1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8065C-5679-4C65-9812-53142DB23892}" type="datetimeFigureOut">
              <a:rPr lang="ru-RU" smtClean="0"/>
              <a:t>11.05.2012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2033A-E63E-4D03-9752-88B39797A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680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638C-4B07-42FE-8703-4246FC53C422}" type="datetime1">
              <a:rPr lang="ru-RU" smtClean="0"/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365A-9161-4048-B913-F791F832C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87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224A-F293-418F-876D-090B3912BAFD}" type="datetime1">
              <a:rPr lang="ru-RU" smtClean="0"/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365A-9161-4048-B913-F791F832C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846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C1B5-EAF3-479E-B688-89F29D1F0173}" type="datetime1">
              <a:rPr lang="ru-RU" smtClean="0"/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365A-9161-4048-B913-F791F832C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829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5B86-71B8-4EA5-A892-301E4D5A3E9C}" type="datetime1">
              <a:rPr lang="ru-RU" smtClean="0"/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365A-9161-4048-B913-F791F832C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125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CF01-8D07-4B18-A298-D4559097435A}" type="datetime1">
              <a:rPr lang="ru-RU" smtClean="0"/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365A-9161-4048-B913-F791F832C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690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CC8E-076C-4E89-AF06-E330C52C45A5}" type="datetime1">
              <a:rPr lang="ru-RU" smtClean="0"/>
              <a:t>11.05.2012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365A-9161-4048-B913-F791F832C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56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474C-6666-4CD0-9B01-FB1A2CDE09D0}" type="datetime1">
              <a:rPr lang="ru-RU" smtClean="0"/>
              <a:t>11.05.2012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365A-9161-4048-B913-F791F832C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812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A1A8-8353-49E0-983C-DB1F82D50C4D}" type="datetime1">
              <a:rPr lang="ru-RU" smtClean="0"/>
              <a:t>11.05.2012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365A-9161-4048-B913-F791F832C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586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005F-7585-48FD-995E-D2567A289F27}" type="datetime1">
              <a:rPr lang="ru-RU" smtClean="0"/>
              <a:t>11.05.2012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365A-9161-4048-B913-F791F832C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476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FBAD2-CB6B-42CE-B1AE-69819F2100CB}" type="datetime1">
              <a:rPr lang="ru-RU" smtClean="0"/>
              <a:t>11.05.2012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365A-9161-4048-B913-F791F832C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428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DFBC-475C-43A7-A5A6-197AE0553254}" type="datetime1">
              <a:rPr lang="ru-RU" smtClean="0"/>
              <a:t>11.05.2012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365A-9161-4048-B913-F791F832C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38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45A95-4613-4D15-9F1B-8864AF13156B}" type="datetime1">
              <a:rPr lang="ru-RU" smtClean="0"/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F365A-9161-4048-B913-F791F832C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68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3.jpeg"/><Relationship Id="rId18" Type="http://schemas.openxmlformats.org/officeDocument/2006/relationships/image" Target="../media/image26.png"/><Relationship Id="rId3" Type="http://schemas.openxmlformats.org/officeDocument/2006/relationships/hyperlink" Target="http://www.foxrussia.com/" TargetMode="External"/><Relationship Id="rId21" Type="http://schemas.openxmlformats.org/officeDocument/2006/relationships/image" Target="../media/image5.png"/><Relationship Id="rId7" Type="http://schemas.openxmlformats.org/officeDocument/2006/relationships/hyperlink" Target="http://www.interskol.ru/" TargetMode="External"/><Relationship Id="rId12" Type="http://schemas.openxmlformats.org/officeDocument/2006/relationships/hyperlink" Target="http://www.machinestore.ru/" TargetMode="External"/><Relationship Id="rId17" Type="http://schemas.openxmlformats.org/officeDocument/2006/relationships/image" Target="../media/image25.jpeg"/><Relationship Id="rId2" Type="http://schemas.openxmlformats.org/officeDocument/2006/relationships/image" Target="../media/image2.png"/><Relationship Id="rId16" Type="http://schemas.openxmlformats.org/officeDocument/2006/relationships/hyperlink" Target="http://ldk-logistics.ru/" TargetMode="External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2.png"/><Relationship Id="rId5" Type="http://schemas.openxmlformats.org/officeDocument/2006/relationships/hyperlink" Target="http://www.zollru.ru/" TargetMode="External"/><Relationship Id="rId15" Type="http://schemas.openxmlformats.org/officeDocument/2006/relationships/image" Target="../media/image24.png"/><Relationship Id="rId23" Type="http://schemas.openxmlformats.org/officeDocument/2006/relationships/image" Target="../media/image30.png"/><Relationship Id="rId10" Type="http://schemas.openxmlformats.org/officeDocument/2006/relationships/image" Target="../media/image21.jpeg"/><Relationship Id="rId19" Type="http://schemas.openxmlformats.org/officeDocument/2006/relationships/image" Target="../media/image27.png"/><Relationship Id="rId4" Type="http://schemas.openxmlformats.org/officeDocument/2006/relationships/image" Target="../media/image18.jpeg"/><Relationship Id="rId9" Type="http://schemas.openxmlformats.org/officeDocument/2006/relationships/hyperlink" Target="http://www.logeksim.ru/" TargetMode="External"/><Relationship Id="rId14" Type="http://schemas.openxmlformats.org/officeDocument/2006/relationships/hyperlink" Target="http://www.bigtelecom.ru/" TargetMode="External"/><Relationship Id="rId22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611560" y="2276872"/>
            <a:ext cx="7848872" cy="201622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0800000">
            <a:off x="0" y="5544615"/>
            <a:ext cx="9144000" cy="134076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4509120"/>
            <a:ext cx="6400800" cy="1440160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</a:rPr>
              <a:t>Свести к минимуму простои и ошибки    </a:t>
            </a:r>
          </a:p>
          <a:p>
            <a:pPr algn="l"/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</a:rPr>
              <a:t>                 Повысить эффективность</a:t>
            </a:r>
          </a:p>
          <a:p>
            <a:pPr algn="l"/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</a:rPr>
              <a:t>                               Снизить издержки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© 2012 Спектр Бизнеса. Все права защищены </a:t>
            </a:r>
            <a:endParaRPr lang="ru-RU" sz="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492896"/>
            <a:ext cx="7772400" cy="1370584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chemeClr val="accent1">
                    <a:lumMod val="75000"/>
                  </a:schemeClr>
                </a:solidFill>
              </a:rPr>
              <a:t>WMS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Спектр Бизнеса: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Управление складом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30" name="Picture 6" descr="W:\www\ImgForSite\СкладОсновнаяКартин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"/>
            <a:ext cx="3037520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11960" y="897650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+7 (495) 666-04-64</a:t>
            </a:r>
          </a:p>
          <a:p>
            <a:pPr algn="r"/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www.sbusiness.ru</a:t>
            </a:r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" name="Picture 2" descr="D:\@Work\спект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983900"/>
            <a:ext cx="1907704" cy="290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:\www\ImgForSite\q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827260"/>
            <a:ext cx="971775" cy="9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@Work\лого1с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1446"/>
            <a:ext cx="525586" cy="52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трелка вниз 16"/>
          <p:cNvSpPr/>
          <p:nvPr/>
        </p:nvSpPr>
        <p:spPr>
          <a:xfrm>
            <a:off x="755576" y="5877272"/>
            <a:ext cx="360040" cy="72066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51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rot="10800000">
            <a:off x="0" y="5544615"/>
            <a:ext cx="9144000" cy="134076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© 2012 Спектр Бизнеса. Все права защищены </a:t>
            </a:r>
            <a:endParaRPr lang="ru-RU" sz="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00811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Инвентаризация склада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47664" y="1268760"/>
            <a:ext cx="6264696" cy="46085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19672" y="1459119"/>
            <a:ext cx="62625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В</a:t>
            </a:r>
            <a:r>
              <a:rPr lang="ru-RU" sz="2200" dirty="0"/>
              <a:t>озможно задание планов инвентаризаций для всего склада или для определенной номенклатуры. </a:t>
            </a:r>
            <a:endParaRPr lang="ru-RU" sz="2200" dirty="0" smtClean="0"/>
          </a:p>
          <a:p>
            <a:pPr indent="457200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В</a:t>
            </a:r>
            <a:r>
              <a:rPr lang="ru-RU" sz="2200" dirty="0" smtClean="0"/>
              <a:t> </a:t>
            </a:r>
            <a:r>
              <a:rPr lang="ru-RU" sz="2200" dirty="0"/>
              <a:t>системе используется несколько схем инвентаризации склада</a:t>
            </a:r>
            <a:r>
              <a:rPr lang="ru-RU" sz="2200" dirty="0" smtClean="0"/>
              <a:t>.</a:t>
            </a:r>
          </a:p>
          <a:p>
            <a:pPr indent="457200"/>
            <a:endParaRPr lang="ru-RU" sz="22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200" dirty="0"/>
              <a:t>Инвентаризация всего склада.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200" dirty="0" smtClean="0"/>
              <a:t>По номенклатуре</a:t>
            </a:r>
            <a:r>
              <a:rPr lang="ru-RU" sz="2200" dirty="0"/>
              <a:t>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200" dirty="0"/>
              <a:t>По </a:t>
            </a:r>
            <a:r>
              <a:rPr lang="ru-RU" sz="2200" dirty="0" smtClean="0"/>
              <a:t>выбранным ячейкам.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200" dirty="0"/>
              <a:t>По </a:t>
            </a:r>
            <a:r>
              <a:rPr lang="ru-RU" sz="2200" dirty="0" smtClean="0"/>
              <a:t>зонам склада.</a:t>
            </a:r>
            <a:endParaRPr lang="ru-RU" sz="2200" dirty="0"/>
          </a:p>
        </p:txBody>
      </p:sp>
      <p:pic>
        <p:nvPicPr>
          <p:cNvPr id="3" name="Picture 2" descr="D:\@Work\спект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983900"/>
            <a:ext cx="1907704" cy="290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@Work\коробк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269" y="5680508"/>
            <a:ext cx="896344" cy="97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496" y="1052736"/>
            <a:ext cx="79208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3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4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5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6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7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8</a:t>
            </a:r>
          </a:p>
          <a:p>
            <a:pPr algn="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</a:p>
          <a:p>
            <a:pPr algn="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10</a:t>
            </a:r>
          </a:p>
          <a:p>
            <a:pPr algn="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12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13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14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15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16</a:t>
            </a:r>
          </a:p>
        </p:txBody>
      </p:sp>
      <p:pic>
        <p:nvPicPr>
          <p:cNvPr id="7171" name="Picture 3" descr="D:\@Work\@Картинки\КартинкиДляПрезентации\Инвентаризац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83900"/>
            <a:ext cx="1008112" cy="210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 вниз 12"/>
          <p:cNvSpPr/>
          <p:nvPr/>
        </p:nvSpPr>
        <p:spPr>
          <a:xfrm>
            <a:off x="755576" y="670384"/>
            <a:ext cx="360040" cy="554461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49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rot="10800000">
            <a:off x="0" y="5544615"/>
            <a:ext cx="9144000" cy="134076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© 2012 Спектр Бизнеса. Все права защищены </a:t>
            </a:r>
            <a:endParaRPr lang="ru-RU" sz="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00811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Сборка и проверка заказа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47664" y="1268760"/>
            <a:ext cx="6264696" cy="46085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19672" y="1459119"/>
            <a:ext cx="62625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ru-RU" sz="2200" dirty="0"/>
              <a:t>борка заказа производится по нарядом с настроенным порядком обхода. </a:t>
            </a:r>
            <a:endParaRPr lang="ru-RU" sz="2200" dirty="0" smtClean="0"/>
          </a:p>
          <a:p>
            <a:pPr indent="457200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ru-RU" sz="2200" dirty="0" smtClean="0"/>
              <a:t>роверка </a:t>
            </a:r>
            <a:r>
              <a:rPr lang="ru-RU" sz="2200" dirty="0"/>
              <a:t>с помощью ТСД на 100 % выявляет ошибки сборки. Во время проверки формируются места отгрузки и автоматически печатаются упаковочные листы. </a:t>
            </a:r>
            <a:endParaRPr lang="ru-RU" sz="2200" dirty="0" smtClean="0"/>
          </a:p>
          <a:p>
            <a:pPr indent="457200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В</a:t>
            </a:r>
            <a:r>
              <a:rPr lang="ru-RU" sz="2200" dirty="0" smtClean="0"/>
              <a:t> </a:t>
            </a:r>
            <a:r>
              <a:rPr lang="ru-RU" sz="2200" dirty="0"/>
              <a:t>системе фиксируются сотрудники сборки, проверки и время их работы</a:t>
            </a:r>
            <a:r>
              <a:rPr lang="ru-RU" sz="2200" dirty="0" smtClean="0"/>
              <a:t>.</a:t>
            </a:r>
          </a:p>
          <a:p>
            <a:pPr indent="457200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В</a:t>
            </a:r>
            <a:r>
              <a:rPr lang="ru-RU" sz="2200" dirty="0" smtClean="0"/>
              <a:t>озможно в реальном времени отслеживать состояние сборки нарядов.</a:t>
            </a:r>
            <a:endParaRPr lang="ru-RU" sz="2200" dirty="0"/>
          </a:p>
        </p:txBody>
      </p:sp>
      <p:pic>
        <p:nvPicPr>
          <p:cNvPr id="3" name="Picture 2" descr="D:\@Work\спект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983900"/>
            <a:ext cx="1907704" cy="290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@Work\коробк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269" y="5680508"/>
            <a:ext cx="896344" cy="97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496" y="1052736"/>
            <a:ext cx="79208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3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4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5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6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7</a:t>
            </a:r>
          </a:p>
          <a:p>
            <a:pPr algn="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8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9</a:t>
            </a:r>
          </a:p>
          <a:p>
            <a:pPr algn="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</a:p>
          <a:p>
            <a:pPr algn="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11</a:t>
            </a:r>
          </a:p>
          <a:p>
            <a:pPr algn="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13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14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15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16</a:t>
            </a:r>
          </a:p>
        </p:txBody>
      </p:sp>
      <p:pic>
        <p:nvPicPr>
          <p:cNvPr id="6147" name="Picture 3" descr="D:\@Work\@Картинки\КартинкиДляПрезентации\Сборк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829" y="4752246"/>
            <a:ext cx="1264928" cy="136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 вниз 12"/>
          <p:cNvSpPr/>
          <p:nvPr/>
        </p:nvSpPr>
        <p:spPr>
          <a:xfrm>
            <a:off x="755576" y="670384"/>
            <a:ext cx="360040" cy="554461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80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rot="10800000">
            <a:off x="0" y="5544615"/>
            <a:ext cx="9144000" cy="134076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© 2012 Спектр Бизнеса. Все права защищены </a:t>
            </a:r>
            <a:endParaRPr lang="ru-RU" sz="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00811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Интерфейсы рабочих мест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47664" y="1268760"/>
            <a:ext cx="6264696" cy="46085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19672" y="1459119"/>
            <a:ext cx="626259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Р</a:t>
            </a:r>
            <a:r>
              <a:rPr lang="ru-RU" sz="2200" dirty="0"/>
              <a:t>абочее место каждого сотрудника может быть гибко настроено под любую задачу</a:t>
            </a:r>
            <a:r>
              <a:rPr lang="ru-RU" sz="2200" dirty="0" smtClean="0"/>
              <a:t>. Ограничены права на использование тех или иных документов. </a:t>
            </a:r>
          </a:p>
          <a:p>
            <a:pPr indent="457200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Т</a:t>
            </a:r>
            <a:r>
              <a:rPr lang="ru-RU" sz="2200" dirty="0" smtClean="0"/>
              <a:t>акже </a:t>
            </a:r>
            <a:r>
              <a:rPr lang="ru-RU" sz="2200" dirty="0"/>
              <a:t>в системе предусмотрены несколько специализированных интерфейсов рабочих мест</a:t>
            </a:r>
            <a:r>
              <a:rPr lang="ru-RU" sz="2200" dirty="0" smtClean="0"/>
              <a:t>.</a:t>
            </a:r>
          </a:p>
          <a:p>
            <a:pPr indent="457200"/>
            <a:endParaRPr lang="ru-RU" sz="22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200" dirty="0"/>
              <a:t>Оператора склада.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200" dirty="0"/>
              <a:t>Кладовщик.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200" dirty="0"/>
              <a:t>Отдел проверки.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200" dirty="0"/>
              <a:t>Отдел брака.</a:t>
            </a:r>
          </a:p>
        </p:txBody>
      </p:sp>
      <p:pic>
        <p:nvPicPr>
          <p:cNvPr id="3" name="Picture 2" descr="D:\@Work\спект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983900"/>
            <a:ext cx="1907704" cy="290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@Work\коробк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269" y="5680508"/>
            <a:ext cx="896344" cy="97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496" y="1052736"/>
            <a:ext cx="79208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3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4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5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6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7</a:t>
            </a:r>
          </a:p>
          <a:p>
            <a:pPr algn="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8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9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10</a:t>
            </a:r>
          </a:p>
          <a:p>
            <a:pPr algn="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</a:p>
          <a:p>
            <a:pPr algn="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12</a:t>
            </a:r>
          </a:p>
          <a:p>
            <a:pPr algn="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14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15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16</a:t>
            </a:r>
          </a:p>
        </p:txBody>
      </p:sp>
      <p:pic>
        <p:nvPicPr>
          <p:cNvPr id="5123" name="Picture 3" descr="D:\@Work\@Картинки\КартинкиДляПрезентации\Кладовщи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90431"/>
            <a:ext cx="904112" cy="18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 вниз 12"/>
          <p:cNvSpPr/>
          <p:nvPr/>
        </p:nvSpPr>
        <p:spPr>
          <a:xfrm>
            <a:off x="755576" y="670384"/>
            <a:ext cx="360040" cy="554461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09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rot="10800000">
            <a:off x="0" y="5544615"/>
            <a:ext cx="9144000" cy="134076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© 2012 Спектр Бизнеса. Все права защищены </a:t>
            </a:r>
            <a:endParaRPr lang="ru-RU" sz="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00811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Применяемое оборудование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47664" y="1268760"/>
            <a:ext cx="6264696" cy="46085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19672" y="1459119"/>
            <a:ext cx="62625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WMS</a:t>
            </a:r>
            <a:r>
              <a:rPr lang="en-US" sz="2200" dirty="0"/>
              <a:t> </a:t>
            </a:r>
            <a:r>
              <a:rPr lang="ru-RU" sz="2200" dirty="0"/>
              <a:t>поддерживает широкий спектр складского оборудования. </a:t>
            </a:r>
            <a:endParaRPr lang="ru-RU" sz="2200" dirty="0" smtClean="0"/>
          </a:p>
          <a:p>
            <a:pPr indent="457200"/>
            <a:endParaRPr lang="ru-RU" sz="22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200" dirty="0"/>
              <a:t>Wi</a:t>
            </a:r>
            <a:r>
              <a:rPr lang="ru-RU" sz="2200" dirty="0"/>
              <a:t>-</a:t>
            </a:r>
            <a:r>
              <a:rPr lang="en-US" sz="2200" dirty="0"/>
              <a:t>Fi </a:t>
            </a:r>
            <a:r>
              <a:rPr lang="ru-RU" sz="2200" dirty="0"/>
              <a:t>терминалы сбора данных компании </a:t>
            </a:r>
            <a:r>
              <a:rPr lang="ru-RU" sz="2200" dirty="0" err="1"/>
              <a:t>CipherLAB</a:t>
            </a:r>
            <a:endParaRPr lang="ru-RU" sz="22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200" dirty="0"/>
              <a:t>Wi</a:t>
            </a:r>
            <a:r>
              <a:rPr lang="ru-RU" sz="2200" dirty="0"/>
              <a:t>-</a:t>
            </a:r>
            <a:r>
              <a:rPr lang="en-US" sz="2200" dirty="0"/>
              <a:t>Fi</a:t>
            </a:r>
            <a:r>
              <a:rPr lang="ru-RU" sz="2200" dirty="0"/>
              <a:t> терминалы на базе ОС </a:t>
            </a:r>
            <a:r>
              <a:rPr lang="en-US" sz="2200" dirty="0"/>
              <a:t>Windows</a:t>
            </a:r>
            <a:endParaRPr lang="ru-RU" sz="22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200" dirty="0"/>
              <a:t>Любые принтера этикеток имеющие драйвера под ОС </a:t>
            </a:r>
            <a:r>
              <a:rPr lang="en-US" sz="2200" dirty="0"/>
              <a:t>Windows</a:t>
            </a:r>
            <a:endParaRPr lang="ru-RU" sz="2200" dirty="0"/>
          </a:p>
        </p:txBody>
      </p:sp>
      <p:pic>
        <p:nvPicPr>
          <p:cNvPr id="3" name="Picture 2" descr="D:\@Work\спект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983900"/>
            <a:ext cx="1907704" cy="290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@Work\коробк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269" y="5680508"/>
            <a:ext cx="896344" cy="97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496" y="1052736"/>
            <a:ext cx="79208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3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4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5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6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7</a:t>
            </a:r>
          </a:p>
          <a:p>
            <a:pPr algn="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8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9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10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11</a:t>
            </a:r>
          </a:p>
          <a:p>
            <a:pPr algn="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</a:p>
          <a:p>
            <a:pPr algn="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13</a:t>
            </a:r>
          </a:p>
          <a:p>
            <a:pPr algn="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15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16</a:t>
            </a:r>
          </a:p>
        </p:txBody>
      </p:sp>
      <p:pic>
        <p:nvPicPr>
          <p:cNvPr id="4098" name="Picture 2" descr="D:\@Work\@Картинки\КартинкиДляПрезентации\весы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57058"/>
            <a:ext cx="1296144" cy="209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@Work\@Картинки\КартинкиДляПрезентации\принтер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49082"/>
            <a:ext cx="1440160" cy="135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@Work\@Картинки\КартинкиДляПрезентации\сканер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247" y="4105971"/>
            <a:ext cx="897529" cy="199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трелка вниз 16"/>
          <p:cNvSpPr/>
          <p:nvPr/>
        </p:nvSpPr>
        <p:spPr>
          <a:xfrm>
            <a:off x="755576" y="670384"/>
            <a:ext cx="360040" cy="554461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20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rot="10800000">
            <a:off x="0" y="5544615"/>
            <a:ext cx="9144000" cy="134076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© 2012 Спектр Бизнеса. Все права защищены </a:t>
            </a:r>
            <a:endParaRPr lang="ru-RU" sz="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0081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Наши клиенты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547664" y="1268760"/>
            <a:ext cx="6264696" cy="1800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19672" y="1340768"/>
            <a:ext cx="62625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Н</a:t>
            </a:r>
            <a:r>
              <a:rPr lang="ru-RU" sz="2400" dirty="0"/>
              <a:t>аши клиенты </a:t>
            </a:r>
            <a:r>
              <a:rPr lang="ru-RU" sz="2400" dirty="0" smtClean="0"/>
              <a:t>— </a:t>
            </a:r>
            <a:r>
              <a:rPr lang="ru-RU" sz="2400" dirty="0"/>
              <a:t>наш главный актив, поэтому мы не делим клиентов на категории и уровни значимости и стремимся наилучшим образом обслуживать всех наших заказчиков.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52736"/>
            <a:ext cx="827585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3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4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5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6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7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8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9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10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11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12</a:t>
            </a:r>
          </a:p>
          <a:p>
            <a:pPr algn="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</a:p>
          <a:p>
            <a:pPr algn="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14</a:t>
            </a:r>
          </a:p>
          <a:p>
            <a:pPr algn="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16</a:t>
            </a:r>
          </a:p>
        </p:txBody>
      </p:sp>
      <p:pic>
        <p:nvPicPr>
          <p:cNvPr id="3" name="Picture 2" descr="D:\@Work\спект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983900"/>
            <a:ext cx="1907704" cy="290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Двадцатый Век Фокс Интернешнл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17033"/>
            <a:ext cx="1066387" cy="79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Всероссийский таможенный брокер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17032"/>
            <a:ext cx="1421920" cy="78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Компания Интерскол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3"/>
            <a:ext cx="1584176" cy="76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Компания Логексим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345" y="3717033"/>
            <a:ext cx="1565562" cy="76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635" y="3261716"/>
            <a:ext cx="22955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 descr="Компания Machinestore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35" y="4833415"/>
            <a:ext cx="1667337" cy="43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514" y="3147443"/>
            <a:ext cx="1475395" cy="59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Компания LDK Logistics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538" y="4683422"/>
            <a:ext cx="1326732" cy="68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782" y="4650831"/>
            <a:ext cx="1497732" cy="746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499354"/>
            <a:ext cx="1607463" cy="45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977" y="3320789"/>
            <a:ext cx="1652451" cy="24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 descr="D:\@Work\коробка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269" y="5680508"/>
            <a:ext cx="896344" cy="97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трелка вниз 21"/>
          <p:cNvSpPr/>
          <p:nvPr/>
        </p:nvSpPr>
        <p:spPr>
          <a:xfrm>
            <a:off x="755576" y="670384"/>
            <a:ext cx="360040" cy="554461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35" y="5397326"/>
            <a:ext cx="1549019" cy="55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D:\@Work\@Картинки\КартинкиДляПрезентации\логоИнтерскол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448" y="5597690"/>
            <a:ext cx="2286566" cy="29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10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rot="10800000">
            <a:off x="0" y="5544615"/>
            <a:ext cx="9144000" cy="134076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47664" y="3303758"/>
            <a:ext cx="6264696" cy="284724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© 2012 Спектр Бизнеса. Все права защищены </a:t>
            </a:r>
            <a:endParaRPr lang="ru-RU" sz="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0081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Готовые решения для бизнеса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47664" y="1268760"/>
            <a:ext cx="6264696" cy="189830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55776" y="1289604"/>
            <a:ext cx="532649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Спектр Бизнеса: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ВЭД</a:t>
            </a:r>
          </a:p>
          <a:p>
            <a:endParaRPr lang="ru-RU" sz="2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indent="457200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ru-RU" sz="2000" dirty="0" smtClean="0"/>
              <a:t>истема </a:t>
            </a:r>
            <a:r>
              <a:rPr lang="ru-RU" sz="2000" dirty="0"/>
              <a:t>управления внешней экономической деятельностью </a:t>
            </a:r>
            <a:r>
              <a:rPr lang="ru-RU" sz="2000" dirty="0" smtClean="0"/>
              <a:t>предприятия. Работает на платформе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1С</a:t>
            </a:r>
            <a:r>
              <a:rPr lang="ru-RU" sz="2000" dirty="0" smtClean="0"/>
              <a:t>. </a:t>
            </a:r>
          </a:p>
        </p:txBody>
      </p:sp>
      <p:pic>
        <p:nvPicPr>
          <p:cNvPr id="3" name="Picture 2" descr="D:\@Work\спект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983900"/>
            <a:ext cx="1907704" cy="290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@Work\коробк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269" y="5680508"/>
            <a:ext cx="896344" cy="97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трелка вниз 15"/>
          <p:cNvSpPr/>
          <p:nvPr/>
        </p:nvSpPr>
        <p:spPr>
          <a:xfrm>
            <a:off x="755576" y="670384"/>
            <a:ext cx="360040" cy="554461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5496" y="1052736"/>
            <a:ext cx="79208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3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4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5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6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7</a:t>
            </a:r>
          </a:p>
          <a:p>
            <a:pPr algn="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8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9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10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11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12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13</a:t>
            </a:r>
          </a:p>
          <a:p>
            <a:pPr algn="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</a:p>
          <a:p>
            <a:pPr algn="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15</a:t>
            </a:r>
          </a:p>
          <a:p>
            <a:pPr algn="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</a:p>
        </p:txBody>
      </p:sp>
      <p:pic>
        <p:nvPicPr>
          <p:cNvPr id="13" name="Picture 2" descr="D:\@Work\@Картинки\КартинкиДляПрезентации\ТранспортЛогисти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03758"/>
            <a:ext cx="1542146" cy="185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@Work\@Картинки\КартинкиДляПрезентации\ВЭД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1581919" cy="189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55776" y="3419329"/>
            <a:ext cx="47400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Спектр Бизнеса: </a:t>
            </a:r>
            <a:r>
              <a:rPr lang="ru-RU" sz="2100" b="1" dirty="0" smtClean="0">
                <a:solidFill>
                  <a:schemeClr val="accent6">
                    <a:lumMod val="75000"/>
                  </a:schemeClr>
                </a:solidFill>
              </a:rPr>
              <a:t>Транспортная </a:t>
            </a:r>
            <a:r>
              <a:rPr lang="ru-RU" sz="2100" b="1" dirty="0">
                <a:solidFill>
                  <a:schemeClr val="accent6">
                    <a:lumMod val="75000"/>
                  </a:schemeClr>
                </a:solidFill>
              </a:rPr>
              <a:t>логистика</a:t>
            </a:r>
          </a:p>
          <a:p>
            <a:pPr indent="457200"/>
            <a:endParaRPr lang="ru-RU" sz="2000" dirty="0" smtClean="0"/>
          </a:p>
          <a:p>
            <a:pPr indent="457200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ru-RU" sz="2000" dirty="0" smtClean="0"/>
              <a:t>редназначена </a:t>
            </a:r>
            <a:r>
              <a:rPr lang="ru-RU" sz="2000" dirty="0"/>
              <a:t>для автоматизации работы компаний, занимающихся внутригородской и региональной доставкой товара , как в сфере «</a:t>
            </a:r>
            <a:r>
              <a:rPr lang="ru-RU" sz="2000" dirty="0" err="1"/>
              <a:t>Business-To-Business</a:t>
            </a:r>
            <a:r>
              <a:rPr lang="ru-RU" sz="2000" dirty="0"/>
              <a:t>», так и в сфере «</a:t>
            </a:r>
            <a:r>
              <a:rPr lang="ru-RU" sz="2000" dirty="0" err="1"/>
              <a:t>Business-To-Consumer</a:t>
            </a:r>
            <a:r>
              <a:rPr lang="ru-RU" sz="2000" dirty="0"/>
              <a:t>». 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70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rot="10800000">
            <a:off x="0" y="5544615"/>
            <a:ext cx="9144000" cy="134076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© 2012 Спектр Бизнеса. Все права защищены </a:t>
            </a:r>
            <a:endParaRPr lang="ru-RU" sz="8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47664" y="1113588"/>
            <a:ext cx="5976664" cy="44310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D:\@Work\спект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983900"/>
            <a:ext cx="1907704" cy="290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17564"/>
            <a:ext cx="9144000" cy="70044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755576" y="670384"/>
            <a:ext cx="360040" cy="67038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627784" y="3393628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+7 (495)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666-04-</a:t>
            </a:r>
            <a:r>
              <a:rPr lang="en-US" sz="2400" b="1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www.sbusiness.ru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1" name="Picture 3" descr="D:\@Work\@Картинки\КартинкиДляПрезентации\Спасиб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094" y="3983900"/>
            <a:ext cx="73342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805264"/>
            <a:ext cx="9144000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4" descr="W:\www\ImgForSite\q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16" y="1484784"/>
            <a:ext cx="883432" cy="8834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50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 rot="10800000">
            <a:off x="0" y="5544615"/>
            <a:ext cx="9144000" cy="134076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47664" y="1268760"/>
            <a:ext cx="6264696" cy="46085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© 2012 Спектр Бизнеса. Все права защищены </a:t>
            </a:r>
            <a:endParaRPr lang="ru-RU" sz="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0081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Зачем использовать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WMS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1" y="1525880"/>
            <a:ext cx="604867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К</a:t>
            </a:r>
            <a:r>
              <a:rPr lang="ru-RU" sz="2400" dirty="0" smtClean="0"/>
              <a:t>аждый руководитель рано или поздно сталкивается с тем, что развитию бизнеса мешает низкая эффективность работы на складе: слишком долго выполняются необходимые операции, слишком много ошибок. </a:t>
            </a:r>
          </a:p>
          <a:p>
            <a:pPr indent="457200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А</a:t>
            </a:r>
            <a:r>
              <a:rPr lang="ru-RU" sz="2400" dirty="0" smtClean="0"/>
              <a:t> если добавить к этому традиционно высокую текучесть кадров среди складских работников низового звена, когда каждого новичка приходится обучать азам работы… </a:t>
            </a: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78739" y="1052736"/>
            <a:ext cx="548845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  <a:p>
            <a:pPr algn="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  <a:p>
            <a:pPr algn="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4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5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6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7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8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9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10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11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12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13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14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15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16</a:t>
            </a:r>
          </a:p>
        </p:txBody>
      </p:sp>
      <p:pic>
        <p:nvPicPr>
          <p:cNvPr id="13" name="Picture 2" descr="D:\@Work\спект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983900"/>
            <a:ext cx="1907704" cy="290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005058" y="267906"/>
            <a:ext cx="9050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ru-RU" sz="9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9" name="Picture 2" descr="D:\@Work\коробк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269" y="5680508"/>
            <a:ext cx="896344" cy="97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трелка вниз 14"/>
          <p:cNvSpPr/>
          <p:nvPr/>
        </p:nvSpPr>
        <p:spPr>
          <a:xfrm>
            <a:off x="755576" y="670384"/>
            <a:ext cx="360040" cy="554461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1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10800000">
            <a:off x="0" y="5544615"/>
            <a:ext cx="9144000" cy="134076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© 2012 Спектр Бизнеса. Все права защищены </a:t>
            </a:r>
            <a:endParaRPr lang="ru-RU" sz="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00811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И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спользовать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WMS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47664" y="1268760"/>
            <a:ext cx="6264696" cy="46085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19672" y="1680190"/>
            <a:ext cx="62625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ru-RU" sz="2400" dirty="0" smtClean="0"/>
              <a:t>овысить эффективность, снизить издержки, свести к минимуму простои и ошибки – вот основная задача Системы управления складом или WMS (</a:t>
            </a:r>
            <a:r>
              <a:rPr lang="ru-RU" sz="2400" dirty="0" err="1" smtClean="0"/>
              <a:t>Warehouse</a:t>
            </a:r>
            <a:r>
              <a:rPr lang="ru-RU" sz="2400" dirty="0" smtClean="0"/>
              <a:t> </a:t>
            </a:r>
            <a:r>
              <a:rPr lang="ru-RU" sz="2400" dirty="0" err="1" smtClean="0"/>
              <a:t>Management</a:t>
            </a:r>
            <a:r>
              <a:rPr lang="ru-RU" sz="2400" dirty="0" smtClean="0"/>
              <a:t> </a:t>
            </a:r>
            <a:r>
              <a:rPr lang="ru-RU" sz="2400" dirty="0" err="1" smtClean="0"/>
              <a:t>Systems</a:t>
            </a:r>
            <a:r>
              <a:rPr lang="ru-RU" sz="2400" dirty="0" smtClean="0"/>
              <a:t>). </a:t>
            </a:r>
          </a:p>
          <a:p>
            <a:pPr indent="457200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К</a:t>
            </a:r>
            <a:r>
              <a:rPr lang="ru-RU" sz="2400" dirty="0" smtClean="0"/>
              <a:t>то раньше осознает необходимость автоматизации складского процесса, поймет его преимущества – тот и выиграет в условиях растущей конкуренции. </a:t>
            </a:r>
            <a:endParaRPr lang="ru-RU" sz="2400" dirty="0" smtClean="0">
              <a:effectLst/>
            </a:endParaRPr>
          </a:p>
          <a:p>
            <a:pPr indent="457200"/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78739" y="1052736"/>
            <a:ext cx="548845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</a:p>
          <a:p>
            <a:pPr algn="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  <a:p>
            <a:pPr algn="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  <a:p>
            <a:pPr algn="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5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6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7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8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9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10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11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12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13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14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15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16</a:t>
            </a:r>
          </a:p>
        </p:txBody>
      </p:sp>
      <p:pic>
        <p:nvPicPr>
          <p:cNvPr id="10" name="Picture 2" descr="D:\@Work\спект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983900"/>
            <a:ext cx="1907704" cy="290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@Work\коробк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269" y="5680508"/>
            <a:ext cx="896344" cy="97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005058" y="267906"/>
            <a:ext cx="9050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ru-RU" sz="9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755576" y="670384"/>
            <a:ext cx="360040" cy="554461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72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rot="10800000">
            <a:off x="0" y="5544615"/>
            <a:ext cx="9144000" cy="134076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© 2012 Спектр Бизнеса. Все права защищены </a:t>
            </a:r>
            <a:endParaRPr lang="ru-RU" sz="8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547664" y="1556792"/>
            <a:ext cx="6264696" cy="453650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78739" y="1052736"/>
            <a:ext cx="548845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</a:p>
          <a:p>
            <a:pPr algn="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  <a:p>
            <a:pPr algn="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  <a:p>
            <a:pPr algn="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6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7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8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9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10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11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12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13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14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15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16</a:t>
            </a:r>
          </a:p>
        </p:txBody>
      </p:sp>
      <p:pic>
        <p:nvPicPr>
          <p:cNvPr id="3" name="Picture 2" descr="D:\@Work\спект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983900"/>
            <a:ext cx="1907704" cy="290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D:\@Work\коробк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269" y="5680508"/>
            <a:ext cx="896344" cy="97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685800" y="476672"/>
            <a:ext cx="77724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100" b="1" spc="-100" dirty="0" smtClean="0">
                <a:solidFill>
                  <a:schemeClr val="accent1">
                    <a:lumMod val="75000"/>
                  </a:schemeClr>
                </a:solidFill>
              </a:rPr>
              <a:t>Преимущества </a:t>
            </a:r>
            <a:r>
              <a:rPr lang="en-US" sz="3100" b="1" spc="-100" dirty="0" smtClean="0">
                <a:solidFill>
                  <a:schemeClr val="accent1">
                    <a:lumMod val="75000"/>
                  </a:schemeClr>
                </a:solidFill>
              </a:rPr>
              <a:t>WMS </a:t>
            </a:r>
            <a:endParaRPr lang="ru-RU" sz="3100" b="1" spc="-1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3100" b="1" spc="-100" dirty="0" smtClean="0">
                <a:solidFill>
                  <a:schemeClr val="accent1">
                    <a:lumMod val="75000"/>
                  </a:schemeClr>
                </a:solidFill>
              </a:rPr>
              <a:t>на базе платформы 1С</a:t>
            </a:r>
            <a:endParaRPr lang="ru-RU" sz="3100" b="1" spc="-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07705" y="1844824"/>
            <a:ext cx="561662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/>
              <a:t>Открытый код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/>
              <a:t>Множество программистов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1С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/>
              <a:t>Понятная интеграция с типовыми конфигурациями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1С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/>
              <a:t>Легкое обучение персонала работающего с типовыми конфигурациями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1С</a:t>
            </a:r>
            <a:endParaRPr lang="en-US" sz="2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i="1" dirty="0"/>
              <a:t>По данным многочисленных опросов «1С» занимает первое место в софтверном секторе российской компьютерной </a:t>
            </a:r>
            <a:r>
              <a:rPr lang="ru-RU" i="1" dirty="0" smtClean="0"/>
              <a:t>индустрии</a:t>
            </a:r>
            <a:r>
              <a:rPr lang="ru-RU" i="1" dirty="0"/>
              <a:t>.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  <a:p>
            <a:pPr indent="457200"/>
            <a:endParaRPr lang="ru-RU" sz="2200" dirty="0"/>
          </a:p>
        </p:txBody>
      </p:sp>
      <p:pic>
        <p:nvPicPr>
          <p:cNvPr id="12" name="Picture 5" descr="D:\@Work\лого1с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650" y="543214"/>
            <a:ext cx="525586" cy="52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 вниз 13"/>
          <p:cNvSpPr/>
          <p:nvPr/>
        </p:nvSpPr>
        <p:spPr>
          <a:xfrm>
            <a:off x="755576" y="670384"/>
            <a:ext cx="360040" cy="554461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66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rot="10800000">
            <a:off x="0" y="5544615"/>
            <a:ext cx="9144000" cy="134076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© 2012 Спектр Бизнеса. Все права защищены </a:t>
            </a:r>
            <a:endParaRPr lang="ru-RU" sz="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0081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Технологии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WMS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47664" y="1268760"/>
            <a:ext cx="6264696" cy="46085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19672" y="1459119"/>
            <a:ext cx="626259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WMS </a:t>
            </a:r>
            <a:r>
              <a:rPr lang="ru-RU" sz="2200" dirty="0" smtClean="0"/>
              <a:t>применима </a:t>
            </a:r>
            <a:r>
              <a:rPr lang="ru-RU" sz="2200" dirty="0"/>
              <a:t>в различных сферах деятельности </a:t>
            </a:r>
            <a:r>
              <a:rPr lang="ru-RU" sz="2200" dirty="0" smtClean="0"/>
              <a:t>и использует уникальные технологии.</a:t>
            </a:r>
          </a:p>
          <a:p>
            <a:pPr indent="457200"/>
            <a:endParaRPr lang="ru-RU" sz="22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200" dirty="0"/>
              <a:t>Адресное хранение</a:t>
            </a:r>
            <a:r>
              <a:rPr lang="ru-RU" sz="2200" dirty="0" smtClean="0"/>
              <a:t>.</a:t>
            </a:r>
            <a:endParaRPr lang="ru-RU" sz="22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200" dirty="0"/>
              <a:t>Технология беспроводной передачи данных.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200" dirty="0" smtClean="0"/>
              <a:t>Настройка обменов </a:t>
            </a:r>
            <a:r>
              <a:rPr lang="ru-RU" sz="2200" dirty="0"/>
              <a:t>данными с любой конфигурацией семейства 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1С</a:t>
            </a:r>
            <a:r>
              <a:rPr lang="ru-RU" sz="2200" dirty="0"/>
              <a:t>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200" dirty="0"/>
              <a:t>Гибкая структура склада.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200" dirty="0"/>
              <a:t>Учет </a:t>
            </a:r>
            <a:r>
              <a:rPr lang="ru-RU" sz="2200" dirty="0" smtClean="0"/>
              <a:t>ТМЦ  в разрезе характеристик.</a:t>
            </a:r>
            <a:endParaRPr lang="ru-RU" sz="22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200" dirty="0"/>
              <a:t>Учет иерархии единиц измерения (раскладок).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200" dirty="0"/>
              <a:t>Использование «Места товара». </a:t>
            </a:r>
          </a:p>
          <a:p>
            <a:pPr indent="457200"/>
            <a:endParaRPr lang="ru-RU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278739" y="1052736"/>
            <a:ext cx="548845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3</a:t>
            </a:r>
          </a:p>
          <a:p>
            <a:pPr algn="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  <a:p>
            <a:pPr algn="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  <a:p>
            <a:pPr algn="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6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7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8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9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10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11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12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13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14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15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16</a:t>
            </a:r>
          </a:p>
        </p:txBody>
      </p:sp>
      <p:pic>
        <p:nvPicPr>
          <p:cNvPr id="3" name="Picture 2" descr="D:\@Work\спект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983900"/>
            <a:ext cx="1907704" cy="290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70545"/>
            <a:ext cx="1328597" cy="599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D:\@Work\коробк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269" y="5680508"/>
            <a:ext cx="896344" cy="97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 вниз 12"/>
          <p:cNvSpPr/>
          <p:nvPr/>
        </p:nvSpPr>
        <p:spPr>
          <a:xfrm>
            <a:off x="755576" y="670384"/>
            <a:ext cx="360040" cy="554461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98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rot="10800000">
            <a:off x="0" y="5544615"/>
            <a:ext cx="9144000" cy="134076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© 2012 Спектр Бизнеса. Все права защищены </a:t>
            </a:r>
            <a:endParaRPr lang="ru-RU" sz="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00811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Топология склада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47664" y="1268760"/>
            <a:ext cx="6264696" cy="46085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19672" y="1459119"/>
            <a:ext cx="626259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ru-RU" sz="2200" dirty="0"/>
              <a:t>од «Ячейкой склада» подразумевается любое место хранения. Это могут быть ровные стеллажи склада класса А или стеллажи с различной высотой ячейки склада класса В и даже просто размеченные на полу или стенах ячейки складов класса </a:t>
            </a:r>
            <a:r>
              <a:rPr lang="en-US" sz="2200" dirty="0"/>
              <a:t>D</a:t>
            </a:r>
            <a:r>
              <a:rPr lang="ru-RU" sz="2200" dirty="0" smtClean="0"/>
              <a:t>.</a:t>
            </a:r>
          </a:p>
          <a:p>
            <a:endParaRPr lang="ru-RU" sz="22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200" dirty="0"/>
              <a:t>Иерархическая схема ячеек склада.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200" dirty="0"/>
              <a:t>Гибкое изменение топологии склада.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200" dirty="0"/>
              <a:t>Возможность блокировки ячеек.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200" dirty="0"/>
              <a:t>Учет ВГХ ячеек.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739" y="1052736"/>
            <a:ext cx="548845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3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4</a:t>
            </a:r>
          </a:p>
          <a:p>
            <a:pPr algn="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  <a:p>
            <a:pPr algn="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  <a:p>
            <a:pPr algn="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7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8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9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10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11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12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13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14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15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16</a:t>
            </a:r>
          </a:p>
        </p:txBody>
      </p:sp>
      <p:pic>
        <p:nvPicPr>
          <p:cNvPr id="3" name="Picture 2" descr="D:\@Work\спект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983900"/>
            <a:ext cx="1907704" cy="290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@Work\коробк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269" y="5680508"/>
            <a:ext cx="896344" cy="97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@Work\@Картинки\КартинкиДляПрезентации\паллет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917347"/>
            <a:ext cx="2016224" cy="121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 вниз 12"/>
          <p:cNvSpPr/>
          <p:nvPr/>
        </p:nvSpPr>
        <p:spPr>
          <a:xfrm>
            <a:off x="755576" y="670384"/>
            <a:ext cx="360040" cy="554461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47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rot="10800000">
            <a:off x="0" y="5544615"/>
            <a:ext cx="9144000" cy="134076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© 2012 Спектр Бизнеса. Все права защищены </a:t>
            </a:r>
            <a:endParaRPr lang="ru-RU" sz="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00811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Учет ТМЦ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47664" y="1268760"/>
            <a:ext cx="6264696" cy="46085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 descr="D:\@Work\@Картинки\КартинкиДляПрезентации\тележ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998" y="4544238"/>
            <a:ext cx="1644923" cy="129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19672" y="1459119"/>
            <a:ext cx="626259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У</a:t>
            </a:r>
            <a:r>
              <a:rPr lang="ru-RU" sz="2200" dirty="0"/>
              <a:t>чет ведется в разрезе единиц измерения номенклатуры, её характеристик и качества. Справочник номенклатуры содержит иерархию раскладок, сопутствующую номенклатуру и список </a:t>
            </a:r>
            <a:r>
              <a:rPr lang="ru-RU" sz="2200" dirty="0" smtClean="0"/>
              <a:t>штрих кодов. </a:t>
            </a:r>
            <a:endParaRPr lang="ru-RU" sz="2200" dirty="0"/>
          </a:p>
        </p:txBody>
      </p:sp>
      <p:pic>
        <p:nvPicPr>
          <p:cNvPr id="2052" name="Picture 4" descr="D:\@Work\@Картинки\КартинкиДляПрезентации\Стеллаж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460" y="3789040"/>
            <a:ext cx="417646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8739" y="1052736"/>
            <a:ext cx="548845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3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4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5</a:t>
            </a:r>
          </a:p>
          <a:p>
            <a:pPr algn="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6</a:t>
            </a:r>
          </a:p>
          <a:p>
            <a:pPr algn="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  <a:p>
            <a:pPr algn="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8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9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10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11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12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13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14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15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16</a:t>
            </a:r>
          </a:p>
        </p:txBody>
      </p:sp>
      <p:pic>
        <p:nvPicPr>
          <p:cNvPr id="3" name="Picture 2" descr="D:\@Work\спектр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983900"/>
            <a:ext cx="1907704" cy="290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@Work\коробк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269" y="5680508"/>
            <a:ext cx="896344" cy="97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трелка вниз 16"/>
          <p:cNvSpPr/>
          <p:nvPr/>
        </p:nvSpPr>
        <p:spPr>
          <a:xfrm>
            <a:off x="755576" y="670384"/>
            <a:ext cx="360040" cy="554461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43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rot="10800000">
            <a:off x="0" y="5544615"/>
            <a:ext cx="9144000" cy="134076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© 2012 Спектр Бизнеса. Все права защищены </a:t>
            </a:r>
            <a:endParaRPr lang="ru-RU" sz="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00811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Правила и алгоритмы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47664" y="1268760"/>
            <a:ext cx="6264696" cy="46085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19672" y="1459119"/>
            <a:ext cx="626259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Д</a:t>
            </a:r>
            <a:r>
              <a:rPr lang="ru-RU" sz="2200" dirty="0" smtClean="0"/>
              <a:t>ля системы управления складом разработаны следующие алгоритмы.</a:t>
            </a:r>
          </a:p>
          <a:p>
            <a:pPr lvl="0"/>
            <a:endParaRPr lang="ru-RU" sz="22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200" dirty="0" smtClean="0"/>
              <a:t>Оптимизированная </a:t>
            </a:r>
            <a:r>
              <a:rPr lang="ru-RU" sz="2200" dirty="0"/>
              <a:t>система приемки и сборки заказов.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200" dirty="0"/>
              <a:t>Размещение по группам номенклатуры.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200" dirty="0"/>
              <a:t>Алгоритм создания нарядов на сборку с установленным порядком обхода ячеек.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200" dirty="0"/>
              <a:t>Подпитка горячих зон как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в </a:t>
            </a:r>
            <a:r>
              <a:rPr lang="ru-RU" sz="2200" dirty="0"/>
              <a:t>автоматическом, так и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в </a:t>
            </a:r>
            <a:r>
              <a:rPr lang="ru-RU" sz="2200" dirty="0"/>
              <a:t>ручном режиме.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739" y="1052736"/>
            <a:ext cx="548845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3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4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5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6</a:t>
            </a:r>
          </a:p>
          <a:p>
            <a:pPr algn="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7</a:t>
            </a:r>
          </a:p>
          <a:p>
            <a:pPr algn="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8</a:t>
            </a:r>
          </a:p>
          <a:p>
            <a:pPr algn="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10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11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12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13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14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15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16</a:t>
            </a:r>
          </a:p>
        </p:txBody>
      </p:sp>
      <p:pic>
        <p:nvPicPr>
          <p:cNvPr id="3" name="Picture 2" descr="D:\@Work\спект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983900"/>
            <a:ext cx="1907704" cy="290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@Work\коробк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269" y="5680508"/>
            <a:ext cx="896344" cy="97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@Work\@Картинки\КартинкиДляПрезентации\алгорит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73" y="4221088"/>
            <a:ext cx="3192562" cy="217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 вниз 12"/>
          <p:cNvSpPr/>
          <p:nvPr/>
        </p:nvSpPr>
        <p:spPr>
          <a:xfrm>
            <a:off x="755576" y="670384"/>
            <a:ext cx="360040" cy="554461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42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rot="10800000">
            <a:off x="0" y="5544615"/>
            <a:ext cx="9144000" cy="134076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© 2012 Спектр Бизнеса. Все права защищены </a:t>
            </a:r>
            <a:endParaRPr lang="ru-RU" sz="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00811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Приемка товара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47664" y="1268760"/>
            <a:ext cx="6264696" cy="46085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19672" y="1459119"/>
            <a:ext cx="62625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Д</a:t>
            </a:r>
            <a:r>
              <a:rPr lang="ru-RU" sz="2200" dirty="0"/>
              <a:t>ля приемки товара печатаются памятки со </a:t>
            </a:r>
            <a:r>
              <a:rPr lang="ru-RU" sz="2200" dirty="0" smtClean="0"/>
              <a:t>штрих кодами</a:t>
            </a:r>
            <a:r>
              <a:rPr lang="ru-RU" sz="2200" dirty="0"/>
              <a:t>, помогающими в идентификации поступивших </a:t>
            </a:r>
            <a:r>
              <a:rPr lang="ru-RU" sz="2200" dirty="0" smtClean="0"/>
              <a:t>ТМЦ. </a:t>
            </a:r>
          </a:p>
          <a:p>
            <a:pPr indent="457200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ru-RU" sz="2200" dirty="0" smtClean="0"/>
              <a:t>ри необходимости печатаются </a:t>
            </a:r>
            <a:r>
              <a:rPr lang="ru-RU" sz="2200" dirty="0"/>
              <a:t>акты для приемки некондиционного товара и брака. Различные способы приемки</a:t>
            </a:r>
            <a:r>
              <a:rPr lang="ru-RU" sz="2200" dirty="0" smtClean="0"/>
              <a:t>:</a:t>
            </a:r>
          </a:p>
          <a:p>
            <a:pPr indent="457200"/>
            <a:endParaRPr lang="ru-RU" sz="22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200" dirty="0"/>
              <a:t>С помощью ТСД в автоматическом режиме.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200" dirty="0"/>
              <a:t>С помощью ТСД в ручном режиме.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200" dirty="0"/>
              <a:t>По бумажным документам.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739" y="1052736"/>
            <a:ext cx="548845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3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4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5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6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7</a:t>
            </a:r>
          </a:p>
          <a:p>
            <a:pPr algn="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8</a:t>
            </a:r>
          </a:p>
          <a:p>
            <a:pPr algn="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  <a:p>
            <a:pPr algn="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11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12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13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14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15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16</a:t>
            </a:r>
          </a:p>
        </p:txBody>
      </p:sp>
      <p:pic>
        <p:nvPicPr>
          <p:cNvPr id="3" name="Picture 2" descr="D:\@Work\спект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983900"/>
            <a:ext cx="1907704" cy="290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@Work\коробк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269" y="5680508"/>
            <a:ext cx="896344" cy="97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@Work\@Картинки\КартинкиДляПрезентации\Приемк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68378"/>
            <a:ext cx="936104" cy="199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 вниз 12"/>
          <p:cNvSpPr/>
          <p:nvPr/>
        </p:nvSpPr>
        <p:spPr>
          <a:xfrm>
            <a:off x="755576" y="670384"/>
            <a:ext cx="360040" cy="554461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70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</TotalTime>
  <Words>1014</Words>
  <Application>Microsoft Office PowerPoint</Application>
  <PresentationFormat>Экран (4:3)</PresentationFormat>
  <Paragraphs>334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WMS Спектр Бизнеса: Управление складом</vt:lpstr>
      <vt:lpstr>Зачем использовать WMS?</vt:lpstr>
      <vt:lpstr>Использовать WMS!</vt:lpstr>
      <vt:lpstr>Презентация PowerPoint</vt:lpstr>
      <vt:lpstr>Технологии WMS</vt:lpstr>
      <vt:lpstr>Топология склада</vt:lpstr>
      <vt:lpstr>Учет ТМЦ</vt:lpstr>
      <vt:lpstr>Правила и алгоритмы</vt:lpstr>
      <vt:lpstr>Приемка товара</vt:lpstr>
      <vt:lpstr>Инвентаризация склада</vt:lpstr>
      <vt:lpstr>Сборка и проверка заказа</vt:lpstr>
      <vt:lpstr>Интерфейсы рабочих мест</vt:lpstr>
      <vt:lpstr>Применяемое оборудование</vt:lpstr>
      <vt:lpstr>Наши клиенты</vt:lpstr>
      <vt:lpstr>Готовые решения для бизнеса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Knyaz</dc:creator>
  <cp:lastModifiedBy>Knyaz</cp:lastModifiedBy>
  <cp:revision>42</cp:revision>
  <dcterms:created xsi:type="dcterms:W3CDTF">2012-02-27T14:54:52Z</dcterms:created>
  <dcterms:modified xsi:type="dcterms:W3CDTF">2012-05-11T09:27:16Z</dcterms:modified>
</cp:coreProperties>
</file>